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4" r:id="rId2"/>
    <p:sldId id="265" r:id="rId3"/>
    <p:sldId id="258" r:id="rId4"/>
    <p:sldId id="290" r:id="rId5"/>
    <p:sldId id="313" r:id="rId6"/>
    <p:sldId id="269" r:id="rId7"/>
    <p:sldId id="291" r:id="rId8"/>
    <p:sldId id="292" r:id="rId9"/>
    <p:sldId id="296" r:id="rId10"/>
    <p:sldId id="298" r:id="rId11"/>
    <p:sldId id="306" r:id="rId12"/>
    <p:sldId id="272" r:id="rId13"/>
    <p:sldId id="308" r:id="rId14"/>
    <p:sldId id="307" r:id="rId15"/>
    <p:sldId id="310" r:id="rId16"/>
    <p:sldId id="309" r:id="rId17"/>
    <p:sldId id="311" r:id="rId18"/>
    <p:sldId id="282" r:id="rId19"/>
    <p:sldId id="315" r:id="rId20"/>
    <p:sldId id="271" r:id="rId21"/>
    <p:sldId id="260" r:id="rId22"/>
    <p:sldId id="262" r:id="rId23"/>
    <p:sldId id="257" r:id="rId24"/>
    <p:sldId id="259" r:id="rId25"/>
    <p:sldId id="276" r:id="rId26"/>
    <p:sldId id="274" r:id="rId27"/>
    <p:sldId id="275" r:id="rId28"/>
    <p:sldId id="27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3D2"/>
    <a:srgbClr val="EFD6D5"/>
    <a:srgbClr val="33649F"/>
    <a:srgbClr val="67D0CC"/>
    <a:srgbClr val="2993BA"/>
    <a:srgbClr val="D1D0CC"/>
    <a:srgbClr val="A18947"/>
    <a:srgbClr val="8BC8C9"/>
    <a:srgbClr val="FDD02D"/>
    <a:srgbClr val="9F938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91906"/>
  </p:normalViewPr>
  <p:slideViewPr>
    <p:cSldViewPr snapToGrid="0" showGuides="1">
      <p:cViewPr varScale="1">
        <p:scale>
          <a:sx n="134" d="100"/>
          <a:sy n="134" d="100"/>
        </p:scale>
        <p:origin x="-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A93E6-2CCC-4E4B-9835-5963EFA42E8C}" type="datetimeFigureOut">
              <a:rPr kumimoji="1" lang="ko-Kore-KR" altLang="en-US" smtClean="0"/>
              <a:t>2023. 1. 18.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1BE2F-6E59-7C4F-914D-F035B473EF9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4482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BE2F-6E59-7C4F-914D-F035B473EF9F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150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각자 원하는 기술 스택을 적어도 하나는 직접 구현해보고 나가자는 생각을 가지게 됐습니다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BE2F-6E59-7C4F-914D-F035B473EF9F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965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각자 관심있는 분야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BE2F-6E59-7C4F-914D-F035B473EF9F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781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BE2F-6E59-7C4F-914D-F035B473EF9F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39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BE2F-6E59-7C4F-914D-F035B473EF9F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5955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김동훈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MSA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메세지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안재진</a:t>
            </a:r>
            <a:r>
              <a:rPr lang="ko-KR" alt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메인 게시물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/>
              <a:t>그룹 페이지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오세환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지도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BE2F-6E59-7C4F-914D-F035B473EF9F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203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A6190-5AD5-411D-A2E1-CBFE7E9E6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50A6A-9AD9-4E67-9462-D622CFDE0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0A736-D3CF-4EB7-8BA0-56472C32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65AC6-B87A-4EBA-B5CD-060027BD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4260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5.sv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24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8.png"/><Relationship Id="rId5" Type="http://schemas.openxmlformats.org/officeDocument/2006/relationships/image" Target="../media/image20.png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3B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277466-A66C-4422-8082-74E2F4F6366E}"/>
              </a:ext>
            </a:extLst>
          </p:cNvPr>
          <p:cNvSpPr/>
          <p:nvPr/>
        </p:nvSpPr>
        <p:spPr>
          <a:xfrm>
            <a:off x="3986323" y="1499190"/>
            <a:ext cx="4219353" cy="38596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9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6F4D5-9A42-42F6-BBB6-9854B812625A}"/>
              </a:ext>
            </a:extLst>
          </p:cNvPr>
          <p:cNvSpPr txBox="1"/>
          <p:nvPr/>
        </p:nvSpPr>
        <p:spPr>
          <a:xfrm>
            <a:off x="4219759" y="1962823"/>
            <a:ext cx="3015928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u="none" strike="noStrike" cap="none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Black"/>
                <a:sym typeface="Montserrat Black"/>
              </a:rPr>
              <a:t>Dev_Pet</a:t>
            </a:r>
            <a:endParaRPr lang="en-US" altLang="ko-Kore-KR" sz="5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5CF9B503-61CC-46BC-A1B6-57B1B60959DA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CC70205E-6A72-6E86-07BC-2D2367F75527}"/>
              </a:ext>
            </a:extLst>
          </p:cNvPr>
          <p:cNvSpPr txBox="1"/>
          <p:nvPr/>
        </p:nvSpPr>
        <p:spPr>
          <a:xfrm>
            <a:off x="4208546" y="2828192"/>
            <a:ext cx="2338291" cy="236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ko-KR" sz="3200" b="1" u="none" strike="noStrike" cap="none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FE : </a:t>
            </a:r>
            <a:r>
              <a:rPr lang="ko-KR" sz="3200" b="1" u="none" strike="noStrike" cap="none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채현수</a:t>
            </a:r>
            <a:endParaRPr sz="3200" b="1" u="none" strike="noStrike" cap="none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ko-KR" sz="3200" b="1" u="none" strike="noStrike" cap="none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BE : 김동훈</a:t>
            </a:r>
            <a:endParaRPr sz="3200" b="1" u="none" strike="noStrike" cap="none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ko-KR" sz="3200" b="1" u="none" strike="noStrike" cap="none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BE : </a:t>
            </a:r>
            <a:r>
              <a:rPr lang="ko-KR" sz="3200" b="1" u="none" strike="noStrike" cap="none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안재진</a:t>
            </a:r>
            <a:endParaRPr sz="3200" b="1" u="none" strike="noStrike" cap="none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ko-KR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BE : 오세환</a:t>
            </a:r>
            <a:endParaRPr sz="3200" b="1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641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3">
            <a:extLst>
              <a:ext uri="{FF2B5EF4-FFF2-40B4-BE49-F238E27FC236}">
                <a16:creationId xmlns:a16="http://schemas.microsoft.com/office/drawing/2014/main" id="{2837CA70-660D-4C2B-D9B4-FA3622EB484E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47EC09-57C4-316A-B276-EADAC7CF9C8C}"/>
              </a:ext>
            </a:extLst>
          </p:cNvPr>
          <p:cNvSpPr txBox="1"/>
          <p:nvPr/>
        </p:nvSpPr>
        <p:spPr>
          <a:xfrm>
            <a:off x="401122" y="35486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개인의 목표</a:t>
            </a:r>
          </a:p>
        </p:txBody>
      </p:sp>
      <p:sp>
        <p:nvSpPr>
          <p:cNvPr id="15" name="Google Shape;168;p7">
            <a:extLst>
              <a:ext uri="{FF2B5EF4-FFF2-40B4-BE49-F238E27FC236}">
                <a16:creationId xmlns:a16="http://schemas.microsoft.com/office/drawing/2014/main" id="{B9E23B32-505F-C0A6-9048-0A77DA03DAF1}"/>
              </a:ext>
            </a:extLst>
          </p:cNvPr>
          <p:cNvSpPr txBox="1"/>
          <p:nvPr/>
        </p:nvSpPr>
        <p:spPr>
          <a:xfrm>
            <a:off x="401122" y="1322255"/>
            <a:ext cx="60998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오세환</a:t>
            </a:r>
            <a:endParaRPr sz="2800" b="1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849A05-D378-3A08-4630-1E35F0ABB7E3}"/>
              </a:ext>
            </a:extLst>
          </p:cNvPr>
          <p:cNvGrpSpPr/>
          <p:nvPr/>
        </p:nvGrpSpPr>
        <p:grpSpPr>
          <a:xfrm>
            <a:off x="-1038058" y="2464902"/>
            <a:ext cx="7639920" cy="5465502"/>
            <a:chOff x="925216" y="1274962"/>
            <a:chExt cx="9479783" cy="5895736"/>
          </a:xfrm>
        </p:grpSpPr>
        <p:grpSp>
          <p:nvGrpSpPr>
            <p:cNvPr id="4" name="Google Shape;177;p10">
              <a:extLst>
                <a:ext uri="{FF2B5EF4-FFF2-40B4-BE49-F238E27FC236}">
                  <a16:creationId xmlns:a16="http://schemas.microsoft.com/office/drawing/2014/main" id="{1450E478-022F-C7D4-5B70-2ECCE33EA169}"/>
                </a:ext>
              </a:extLst>
            </p:cNvPr>
            <p:cNvGrpSpPr/>
            <p:nvPr/>
          </p:nvGrpSpPr>
          <p:grpSpPr>
            <a:xfrm>
              <a:off x="925216" y="1274962"/>
              <a:ext cx="9327383" cy="5895736"/>
              <a:chOff x="-1331847" y="615204"/>
              <a:chExt cx="9327383" cy="5895736"/>
            </a:xfrm>
          </p:grpSpPr>
          <p:sp>
            <p:nvSpPr>
              <p:cNvPr id="5" name="Google Shape;178;p10">
                <a:extLst>
                  <a:ext uri="{FF2B5EF4-FFF2-40B4-BE49-F238E27FC236}">
                    <a16:creationId xmlns:a16="http://schemas.microsoft.com/office/drawing/2014/main" id="{867B4410-A2DB-D42D-4BDD-5289C5E42FCF}"/>
                  </a:ext>
                </a:extLst>
              </p:cNvPr>
              <p:cNvSpPr/>
              <p:nvPr/>
            </p:nvSpPr>
            <p:spPr>
              <a:xfrm>
                <a:off x="2947849" y="3812676"/>
                <a:ext cx="2188295" cy="75957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60000"/>
                    </a:lnTo>
                    <a:lnTo>
                      <a:pt x="120000" y="6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12700" cap="flat" cmpd="sng">
                <a:solidFill>
                  <a:srgbClr val="BEB6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ore-KR" altLang="en-US" dirty="0"/>
              </a:p>
            </p:txBody>
          </p:sp>
          <p:sp>
            <p:nvSpPr>
              <p:cNvPr id="6" name="Google Shape;179;p10">
                <a:extLst>
                  <a:ext uri="{FF2B5EF4-FFF2-40B4-BE49-F238E27FC236}">
                    <a16:creationId xmlns:a16="http://schemas.microsoft.com/office/drawing/2014/main" id="{7A0B9AEA-969B-8772-4FE3-95B43167ADAF}"/>
                  </a:ext>
                </a:extLst>
              </p:cNvPr>
              <p:cNvSpPr/>
              <p:nvPr/>
            </p:nvSpPr>
            <p:spPr>
              <a:xfrm>
                <a:off x="1810436" y="2423713"/>
                <a:ext cx="2188295" cy="75957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60000"/>
                    </a:lnTo>
                    <a:lnTo>
                      <a:pt x="0" y="60000"/>
                    </a:lnTo>
                    <a:lnTo>
                      <a:pt x="0" y="120000"/>
                    </a:lnTo>
                  </a:path>
                </a:pathLst>
              </a:custGeom>
              <a:noFill/>
              <a:ln w="12700" cap="flat" cmpd="sng">
                <a:solidFill>
                  <a:srgbClr val="BEB6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sp>
          <p:sp>
            <p:nvSpPr>
              <p:cNvPr id="8" name="Google Shape;181;p10">
                <a:extLst>
                  <a:ext uri="{FF2B5EF4-FFF2-40B4-BE49-F238E27FC236}">
                    <a16:creationId xmlns:a16="http://schemas.microsoft.com/office/drawing/2014/main" id="{E1404F3C-C69A-56D4-AFAC-3258D8163D71}"/>
                  </a:ext>
                </a:extLst>
              </p:cNvPr>
              <p:cNvSpPr txBox="1"/>
              <p:nvPr/>
            </p:nvSpPr>
            <p:spPr>
              <a:xfrm>
                <a:off x="2190223" y="615204"/>
                <a:ext cx="3617017" cy="180850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200"/>
                  <a:buFont typeface="Montserrat SemiBold"/>
                  <a:buNone/>
                </a:pPr>
                <a:endParaRPr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1" name="Google Shape;184;p10">
                <a:extLst>
                  <a:ext uri="{FF2B5EF4-FFF2-40B4-BE49-F238E27FC236}">
                    <a16:creationId xmlns:a16="http://schemas.microsoft.com/office/drawing/2014/main" id="{52D33C68-16A9-D823-C685-2F8D640A92CD}"/>
                  </a:ext>
                </a:extLst>
              </p:cNvPr>
              <p:cNvSpPr/>
              <p:nvPr/>
            </p:nvSpPr>
            <p:spPr>
              <a:xfrm>
                <a:off x="4378519" y="3183286"/>
                <a:ext cx="3617017" cy="1808508"/>
              </a:xfrm>
              <a:prstGeom prst="roundRect">
                <a:avLst/>
              </a:prstGeom>
              <a:solidFill>
                <a:schemeClr val="accent4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83;p10">
                <a:extLst>
                  <a:ext uri="{FF2B5EF4-FFF2-40B4-BE49-F238E27FC236}">
                    <a16:creationId xmlns:a16="http://schemas.microsoft.com/office/drawing/2014/main" id="{33AB6E49-291B-3C3C-B16D-755E0DC80209}"/>
                  </a:ext>
                </a:extLst>
              </p:cNvPr>
              <p:cNvSpPr txBox="1"/>
              <p:nvPr/>
            </p:nvSpPr>
            <p:spPr>
              <a:xfrm>
                <a:off x="-1331847" y="4702432"/>
                <a:ext cx="3617017" cy="1808508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200"/>
                  <a:buFont typeface="Arial"/>
                  <a:buNone/>
                </a:pPr>
                <a:endParaRPr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9" name="Google Shape;182;p10">
                <a:extLst>
                  <a:ext uri="{FF2B5EF4-FFF2-40B4-BE49-F238E27FC236}">
                    <a16:creationId xmlns:a16="http://schemas.microsoft.com/office/drawing/2014/main" id="{92CE673C-5DB1-E570-CDF9-7C4AA7348ADA}"/>
                  </a:ext>
                </a:extLst>
              </p:cNvPr>
              <p:cNvSpPr/>
              <p:nvPr/>
            </p:nvSpPr>
            <p:spPr>
              <a:xfrm>
                <a:off x="1928" y="3183286"/>
                <a:ext cx="3617017" cy="1808508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" name="Google Shape;181;p10">
              <a:extLst>
                <a:ext uri="{FF2B5EF4-FFF2-40B4-BE49-F238E27FC236}">
                  <a16:creationId xmlns:a16="http://schemas.microsoft.com/office/drawing/2014/main" id="{F8E0879A-7192-7687-7D94-3D571405C176}"/>
                </a:ext>
              </a:extLst>
            </p:cNvPr>
            <p:cNvSpPr txBox="1"/>
            <p:nvPr/>
          </p:nvSpPr>
          <p:spPr>
            <a:xfrm>
              <a:off x="4599686" y="1427362"/>
              <a:ext cx="3617017" cy="1808508"/>
            </a:xfrm>
            <a:prstGeom prst="roundRect">
              <a:avLst/>
            </a:prstGeom>
            <a:solidFill>
              <a:schemeClr val="bg1">
                <a:alpha val="90282"/>
              </a:schemeClr>
            </a:solidFill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endParaRPr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17" name="Google Shape;181;p10">
              <a:extLst>
                <a:ext uri="{FF2B5EF4-FFF2-40B4-BE49-F238E27FC236}">
                  <a16:creationId xmlns:a16="http://schemas.microsoft.com/office/drawing/2014/main" id="{A94C6F61-BA01-A072-9E5E-9C0E6266B498}"/>
                </a:ext>
              </a:extLst>
            </p:cNvPr>
            <p:cNvSpPr txBox="1"/>
            <p:nvPr/>
          </p:nvSpPr>
          <p:spPr>
            <a:xfrm>
              <a:off x="4599685" y="1369492"/>
              <a:ext cx="3617017" cy="1808508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r>
                <a:rPr lang="ko-KR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약점:</a:t>
              </a:r>
              <a:r>
                <a:rPr lang="ko-KR" altLang="en-US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 </a:t>
              </a:r>
              <a:endParaRPr lang="en-US" altLang="ko-KR"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r>
                <a:rPr lang="ko-Kore-KR" altLang="en-US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목적 달성에 어려움을 겪는다</a:t>
              </a:r>
              <a:r>
                <a:rPr lang="en-US" altLang="ko-Kore-KR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.</a:t>
              </a:r>
              <a:endParaRPr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19" name="Google Shape;182;p10">
              <a:extLst>
                <a:ext uri="{FF2B5EF4-FFF2-40B4-BE49-F238E27FC236}">
                  <a16:creationId xmlns:a16="http://schemas.microsoft.com/office/drawing/2014/main" id="{25347591-2BC5-30E1-03E1-E461235C9AF8}"/>
                </a:ext>
              </a:extLst>
            </p:cNvPr>
            <p:cNvSpPr/>
            <p:nvPr/>
          </p:nvSpPr>
          <p:spPr>
            <a:xfrm>
              <a:off x="2258991" y="3843044"/>
              <a:ext cx="3617017" cy="1808508"/>
            </a:xfrm>
            <a:prstGeom prst="round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2;p10">
              <a:extLst>
                <a:ext uri="{FF2B5EF4-FFF2-40B4-BE49-F238E27FC236}">
                  <a16:creationId xmlns:a16="http://schemas.microsoft.com/office/drawing/2014/main" id="{32C5C0E5-9988-EE28-4416-124CD628126D}"/>
                </a:ext>
              </a:extLst>
            </p:cNvPr>
            <p:cNvSpPr/>
            <p:nvPr/>
          </p:nvSpPr>
          <p:spPr>
            <a:xfrm>
              <a:off x="2411391" y="3995444"/>
              <a:ext cx="3617017" cy="180850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2;p10">
              <a:extLst>
                <a:ext uri="{FF2B5EF4-FFF2-40B4-BE49-F238E27FC236}">
                  <a16:creationId xmlns:a16="http://schemas.microsoft.com/office/drawing/2014/main" id="{55CFCEAD-3DBA-299E-60A9-EFE34611E771}"/>
                </a:ext>
              </a:extLst>
            </p:cNvPr>
            <p:cNvSpPr/>
            <p:nvPr/>
          </p:nvSpPr>
          <p:spPr>
            <a:xfrm>
              <a:off x="2345520" y="3995443"/>
              <a:ext cx="3617017" cy="1808508"/>
            </a:xfrm>
            <a:prstGeom prst="round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일간 목표</a:t>
              </a:r>
              <a:r>
                <a:rPr lang="en-US" alt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, </a:t>
              </a: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세부목표</a:t>
              </a:r>
              <a:r>
                <a:rPr lang="en-US" alt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, </a:t>
              </a: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중간 목표</a:t>
              </a:r>
              <a:r>
                <a:rPr lang="en-US" alt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, </a:t>
              </a: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최종 목표 계획을 세우고 </a:t>
              </a:r>
              <a:endPara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ko-KR" altLang="en-US" sz="1400" b="1" dirty="0" err="1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달성률을</a:t>
              </a: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 관측한다</a:t>
              </a:r>
              <a:r>
                <a:rPr lang="en-US" alt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.</a:t>
              </a:r>
              <a:endParaRPr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24" name="Google Shape;184;p10">
              <a:extLst>
                <a:ext uri="{FF2B5EF4-FFF2-40B4-BE49-F238E27FC236}">
                  <a16:creationId xmlns:a16="http://schemas.microsoft.com/office/drawing/2014/main" id="{4182051A-3F9C-312A-9AEE-43EFCAAFB901}"/>
                </a:ext>
              </a:extLst>
            </p:cNvPr>
            <p:cNvSpPr/>
            <p:nvPr/>
          </p:nvSpPr>
          <p:spPr>
            <a:xfrm>
              <a:off x="6787982" y="3995444"/>
              <a:ext cx="3617017" cy="180850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ore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작성된 목표를 기반으로 프로젝트를 끝마치는 과정을 통해 목표 달성 노하우 체득</a:t>
              </a:r>
              <a:endParaRPr sz="14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Google Shape;184;p10">
              <a:extLst>
                <a:ext uri="{FF2B5EF4-FFF2-40B4-BE49-F238E27FC236}">
                  <a16:creationId xmlns:a16="http://schemas.microsoft.com/office/drawing/2014/main" id="{7ACEB63A-2783-322E-646B-26AC1744B999}"/>
                </a:ext>
              </a:extLst>
            </p:cNvPr>
            <p:cNvSpPr/>
            <p:nvPr/>
          </p:nvSpPr>
          <p:spPr>
            <a:xfrm>
              <a:off x="6635582" y="3843044"/>
              <a:ext cx="3769417" cy="1808508"/>
            </a:xfrm>
            <a:prstGeom prst="round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sym typeface="Montserrat SemiBold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AAFF3AE-ED4D-0C6F-C825-59C0C4420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79586"/>
              </p:ext>
            </p:extLst>
          </p:nvPr>
        </p:nvGraphicFramePr>
        <p:xfrm>
          <a:off x="7110886" y="1390953"/>
          <a:ext cx="4843485" cy="4795794"/>
        </p:xfrm>
        <a:graphic>
          <a:graphicData uri="http://schemas.openxmlformats.org/drawingml/2006/table">
            <a:tbl>
              <a:tblPr/>
              <a:tblGrid>
                <a:gridCol w="4199844">
                  <a:extLst>
                    <a:ext uri="{9D8B030D-6E8A-4147-A177-3AD203B41FA5}">
                      <a16:colId xmlns:a16="http://schemas.microsoft.com/office/drawing/2014/main" val="866349136"/>
                    </a:ext>
                  </a:extLst>
                </a:gridCol>
                <a:gridCol w="643641">
                  <a:extLst>
                    <a:ext uri="{9D8B030D-6E8A-4147-A177-3AD203B41FA5}">
                      <a16:colId xmlns:a16="http://schemas.microsoft.com/office/drawing/2014/main" val="2808940941"/>
                    </a:ext>
                  </a:extLst>
                </a:gridCol>
              </a:tblGrid>
              <a:tr h="3558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주제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상황</a:t>
                      </a:r>
                      <a:endParaRPr lang="ko-KR" altLang="en-US" sz="160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246866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쿠버네티스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조사 및 사용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sz="1600" dirty="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01701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spring cloud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와 쿠버네티스 차이 조사</a:t>
                      </a: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sz="160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98476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쿠버네티스 클러스터 사용 및 통신</a:t>
                      </a: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217013"/>
                  </a:ext>
                </a:extLst>
              </a:tr>
              <a:tr h="4901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쿠버네티스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전체 생태계</a:t>
                      </a:r>
                      <a:b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gateway,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loadbalance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…)</a:t>
                      </a: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81592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Saga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패턴을 이용한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cqrs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패턴 구현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5227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Elastic search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조사 및 사용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981793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rtl="0" fontAlgn="base"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elastic search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라는 검색엔진을 채용한 이유</a:t>
                      </a: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204426"/>
                  </a:ext>
                </a:extLst>
              </a:tr>
              <a:tr h="398329">
                <a:tc>
                  <a:txBody>
                    <a:bodyPr/>
                    <a:lstStyle/>
                    <a:p>
                      <a:pPr rtl="0" fontAlgn="base"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elastic search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사용 방법 실습</a:t>
                      </a: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563368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기능 개발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진행중</a:t>
                      </a:r>
                      <a:endParaRPr lang="ko-Kore-KR" altLang="en-US" sz="1600" dirty="0">
                        <a:effectLst/>
                      </a:endParaRPr>
                    </a:p>
                  </a:txBody>
                  <a:tcPr marL="83938" marR="83938" marT="83938" marB="839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40489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B9C5DF3-FA3E-87FB-7423-979664973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3186"/>
              </p:ext>
            </p:extLst>
          </p:nvPr>
        </p:nvGraphicFramePr>
        <p:xfrm>
          <a:off x="4888563" y="1389296"/>
          <a:ext cx="1967811" cy="2019300"/>
        </p:xfrm>
        <a:graphic>
          <a:graphicData uri="http://schemas.openxmlformats.org/drawingml/2006/table">
            <a:tbl>
              <a:tblPr/>
              <a:tblGrid>
                <a:gridCol w="1033382">
                  <a:extLst>
                    <a:ext uri="{9D8B030D-6E8A-4147-A177-3AD203B41FA5}">
                      <a16:colId xmlns:a16="http://schemas.microsoft.com/office/drawing/2014/main" val="1762608639"/>
                    </a:ext>
                  </a:extLst>
                </a:gridCol>
                <a:gridCol w="934429">
                  <a:extLst>
                    <a:ext uri="{9D8B030D-6E8A-4147-A177-3AD203B41FA5}">
                      <a16:colId xmlns:a16="http://schemas.microsoft.com/office/drawing/2014/main" val="2015154679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최종 목표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상황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7094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일간목표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76707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세부목표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sz="1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0362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중간목표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6964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최종목표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91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24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2675EF-A404-41AE-B36D-5E6AE92D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12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499190"/>
            <a:ext cx="4219353" cy="38596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4B737-AA65-4B17-9CEB-BA3CA9E6CE1C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 flipH="1">
            <a:off x="5528429" y="3105833"/>
            <a:ext cx="113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Why</a:t>
            </a:r>
            <a:endParaRPr lang="ko-KR" altLang="en-US" sz="36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18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76052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3EA3FC-0556-9B12-EA3F-584828D57B11}"/>
              </a:ext>
            </a:extLst>
          </p:cNvPr>
          <p:cNvSpPr txBox="1"/>
          <p:nvPr/>
        </p:nvSpPr>
        <p:spPr>
          <a:xfrm>
            <a:off x="401122" y="354863"/>
            <a:ext cx="75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기획의도 </a:t>
            </a:r>
            <a:r>
              <a:rPr lang="en-US" altLang="ko-KR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: </a:t>
            </a: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한국의 지역별 반려가구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8DE904-A44C-8782-1864-FA127B147CD5}"/>
              </a:ext>
            </a:extLst>
          </p:cNvPr>
          <p:cNvSpPr/>
          <p:nvPr/>
        </p:nvSpPr>
        <p:spPr>
          <a:xfrm>
            <a:off x="6445939" y="4386196"/>
            <a:ext cx="4398083" cy="1719702"/>
          </a:xfrm>
          <a:prstGeom prst="rect">
            <a:avLst/>
          </a:prstGeom>
          <a:solidFill>
            <a:schemeClr val="bg1">
              <a:alpha val="900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39" name="Picture 15" descr="page6image7322032">
            <a:extLst>
              <a:ext uri="{FF2B5EF4-FFF2-40B4-BE49-F238E27FC236}">
                <a16:creationId xmlns:a16="http://schemas.microsoft.com/office/drawing/2014/main" id="{DF95B76A-EFC6-7EB6-2930-FE709FEA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298" y="1412467"/>
            <a:ext cx="6784986" cy="492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66301CA0-65AC-A692-1AC2-31E767B0C4E7}"/>
              </a:ext>
            </a:extLst>
          </p:cNvPr>
          <p:cNvSpPr/>
          <p:nvPr/>
        </p:nvSpPr>
        <p:spPr>
          <a:xfrm>
            <a:off x="401122" y="2280614"/>
            <a:ext cx="2355092" cy="10306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반려가구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604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 가구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A32ED8F-61DD-DC18-5B3E-3B4B6AD27FEA}"/>
              </a:ext>
            </a:extLst>
          </p:cNvPr>
          <p:cNvSpPr/>
          <p:nvPr/>
        </p:nvSpPr>
        <p:spPr>
          <a:xfrm>
            <a:off x="3027781" y="2280613"/>
            <a:ext cx="2355092" cy="10306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반려인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1,44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 명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731ADAA-A377-8EA8-25D9-9F9E5254F85B}"/>
              </a:ext>
            </a:extLst>
          </p:cNvPr>
          <p:cNvSpPr/>
          <p:nvPr/>
        </p:nvSpPr>
        <p:spPr>
          <a:xfrm>
            <a:off x="401122" y="3429001"/>
            <a:ext cx="2355092" cy="1030600"/>
          </a:xfrm>
          <a:prstGeom prst="roundRect">
            <a:avLst/>
          </a:prstGeom>
          <a:solidFill>
            <a:srgbClr val="EED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반려견 가구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483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 가구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952F372-FD4C-73F9-5050-976E468B6636}"/>
              </a:ext>
            </a:extLst>
          </p:cNvPr>
          <p:cNvSpPr/>
          <p:nvPr/>
        </p:nvSpPr>
        <p:spPr>
          <a:xfrm>
            <a:off x="3027781" y="3429000"/>
            <a:ext cx="2355092" cy="10306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반려견 양육자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1,161</a:t>
            </a: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만명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E51B32EF-E1C2-3B91-3F35-4BF13996843A}"/>
              </a:ext>
            </a:extLst>
          </p:cNvPr>
          <p:cNvSpPr/>
          <p:nvPr/>
        </p:nvSpPr>
        <p:spPr>
          <a:xfrm>
            <a:off x="408146" y="4577387"/>
            <a:ext cx="2355092" cy="10306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반려묘 가구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54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 가구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73794212-1E0E-E051-155D-75DAE20C2E17}"/>
              </a:ext>
            </a:extLst>
          </p:cNvPr>
          <p:cNvSpPr/>
          <p:nvPr/>
        </p:nvSpPr>
        <p:spPr>
          <a:xfrm>
            <a:off x="3034805" y="4577387"/>
            <a:ext cx="2355092" cy="10306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반려묘 양육자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370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 가구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B8B3D-DAD5-90AA-236B-F47187656A4F}"/>
              </a:ext>
            </a:extLst>
          </p:cNvPr>
          <p:cNvSpPr txBox="1"/>
          <p:nvPr/>
        </p:nvSpPr>
        <p:spPr>
          <a:xfrm>
            <a:off x="10183010" y="1326505"/>
            <a:ext cx="20089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2842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■ </a:t>
            </a:r>
            <a:r>
              <a:rPr lang="en-US" altLang="ko-KR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100</a:t>
            </a:r>
            <a:r>
              <a:rPr lang="ko-KR" altLang="en-US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 가구 이상</a:t>
            </a:r>
            <a:endParaRPr lang="en-US" altLang="ko-KR" sz="140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400" dirty="0">
                <a:solidFill>
                  <a:srgbClr val="FFBC0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■ </a:t>
            </a:r>
            <a:r>
              <a:rPr lang="en-US" altLang="ko-KR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25</a:t>
            </a:r>
            <a:r>
              <a:rPr lang="ko-KR" altLang="en-US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 가구 이상 </a:t>
            </a:r>
            <a:endParaRPr lang="en-US" altLang="ko-KR" sz="140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400" dirty="0">
                <a:solidFill>
                  <a:srgbClr val="F7D887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■ </a:t>
            </a:r>
            <a:r>
              <a:rPr lang="en-US" altLang="ko-KR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15</a:t>
            </a:r>
            <a:r>
              <a:rPr lang="ko-KR" altLang="en-US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 가구 이상 </a:t>
            </a:r>
            <a:endParaRPr lang="en-US" altLang="ko-KR" sz="140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400" dirty="0">
                <a:solidFill>
                  <a:srgbClr val="EDEDE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■ </a:t>
            </a:r>
            <a:r>
              <a:rPr lang="en-US" altLang="ko-KR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15</a:t>
            </a:r>
            <a:r>
              <a:rPr lang="ko-KR" altLang="en-US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 가구 미만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871192-DF5E-3742-AE9E-ACED4501C649}"/>
              </a:ext>
            </a:extLst>
          </p:cNvPr>
          <p:cNvSpPr txBox="1"/>
          <p:nvPr/>
        </p:nvSpPr>
        <p:spPr>
          <a:xfrm>
            <a:off x="9313182" y="6199213"/>
            <a:ext cx="2609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5E564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2021 </a:t>
            </a:r>
            <a:r>
              <a:rPr lang="ko-KR" altLang="en-US" sz="1200" b="1" dirty="0">
                <a:solidFill>
                  <a:srgbClr val="5E564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한국 반려동물 보고서에 따름 </a:t>
            </a:r>
            <a:endParaRPr lang="ko-KR" altLang="en-US" sz="1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7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11">
            <a:extLst>
              <a:ext uri="{FF2B5EF4-FFF2-40B4-BE49-F238E27FC236}">
                <a16:creationId xmlns:a16="http://schemas.microsoft.com/office/drawing/2014/main" id="{69785C83-A301-0EF9-EACC-6B72E7B5BC44}"/>
              </a:ext>
            </a:extLst>
          </p:cNvPr>
          <p:cNvCxnSpPr>
            <a:cxnSpLocks/>
          </p:cNvCxnSpPr>
          <p:nvPr/>
        </p:nvCxnSpPr>
        <p:spPr>
          <a:xfrm>
            <a:off x="0" y="1186810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C2AF00-BB2B-709C-3091-A231032EFF2B}"/>
              </a:ext>
            </a:extLst>
          </p:cNvPr>
          <p:cNvSpPr txBox="1"/>
          <p:nvPr/>
        </p:nvSpPr>
        <p:spPr>
          <a:xfrm>
            <a:off x="401122" y="35486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기획의도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B4A7D-84CA-46C8-737A-FB3D05D2BA10}"/>
              </a:ext>
            </a:extLst>
          </p:cNvPr>
          <p:cNvSpPr txBox="1"/>
          <p:nvPr/>
        </p:nvSpPr>
        <p:spPr>
          <a:xfrm>
            <a:off x="4018478" y="1332583"/>
            <a:ext cx="7968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800" b="1" dirty="0">
                <a:solidFill>
                  <a:srgbClr val="232323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반려동물 관련 정보를 얻는 주된 채널은 </a:t>
            </a:r>
            <a:r>
              <a:rPr lang="en-US" altLang="ko-KR" sz="1800" b="1" dirty="0">
                <a:solidFill>
                  <a:srgbClr val="232323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lang="ko-KR" altLang="en-US" b="1" dirty="0">
                <a:solidFill>
                  <a:srgbClr val="23232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포털사이트 검색</a:t>
            </a:r>
            <a:r>
              <a:rPr lang="en-US" altLang="ko-KR" b="1" dirty="0">
                <a:solidFill>
                  <a:srgbClr val="23232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’ </a:t>
            </a:r>
            <a:r>
              <a:rPr lang="ko-KR" altLang="en-US" b="1" dirty="0">
                <a:solidFill>
                  <a:srgbClr val="23232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en-US" altLang="ko-KR" b="1" dirty="0">
                <a:solidFill>
                  <a:srgbClr val="23232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lang="ko-KR" altLang="en-US" b="1" dirty="0">
                <a:solidFill>
                  <a:srgbClr val="23232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유튜브 시청</a:t>
            </a:r>
            <a:r>
              <a:rPr lang="en-US" altLang="ko-KR" b="1" dirty="0">
                <a:solidFill>
                  <a:srgbClr val="23232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’ </a:t>
            </a:r>
            <a:r>
              <a:rPr lang="ko-KR" altLang="en-US" b="1" dirty="0">
                <a:solidFill>
                  <a:srgbClr val="23232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이다</a:t>
            </a:r>
            <a:r>
              <a:rPr lang="en-US" altLang="ko-KR" b="1" dirty="0">
                <a:solidFill>
                  <a:srgbClr val="23232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04630-9780-B73F-22D2-1D7CA4532BAE}"/>
              </a:ext>
            </a:extLst>
          </p:cNvPr>
          <p:cNvSpPr txBox="1"/>
          <p:nvPr/>
        </p:nvSpPr>
        <p:spPr>
          <a:xfrm>
            <a:off x="7505897" y="6422075"/>
            <a:ext cx="2609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5E564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2021 </a:t>
            </a:r>
            <a:r>
              <a:rPr lang="ko-KR" altLang="en-US" sz="1200" b="1" dirty="0">
                <a:solidFill>
                  <a:srgbClr val="5E564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한국 반려동물 보고서에 따름 </a:t>
            </a:r>
            <a:endParaRPr lang="ko-KR" altLang="en-US" sz="1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1FB97C6-8A20-4FE1-C947-4110048FDD65}"/>
              </a:ext>
            </a:extLst>
          </p:cNvPr>
          <p:cNvSpPr/>
          <p:nvPr/>
        </p:nvSpPr>
        <p:spPr>
          <a:xfrm>
            <a:off x="303159" y="2019650"/>
            <a:ext cx="3525419" cy="18492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많은 반려인들이 포털</a:t>
            </a:r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유튜브 검색</a:t>
            </a:r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혹은 지인에 문의하는 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경우가 많다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DA97C29C-8243-7FEB-F0B2-AFEE309B03DE}"/>
              </a:ext>
            </a:extLst>
          </p:cNvPr>
          <p:cNvSpPr/>
          <p:nvPr/>
        </p:nvSpPr>
        <p:spPr>
          <a:xfrm>
            <a:off x="303159" y="4200494"/>
            <a:ext cx="3525419" cy="18492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반려인끼리 직접적인 정보를 주고받을 커뮤니티를 제공하자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AA9D3E-5249-EF8D-1CEC-5A348054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41" y="2019650"/>
            <a:ext cx="7772400" cy="44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7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76052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A2D848-86B8-4FC6-8AB2-002FCCF6CD03}"/>
              </a:ext>
            </a:extLst>
          </p:cNvPr>
          <p:cNvSpPr/>
          <p:nvPr/>
        </p:nvSpPr>
        <p:spPr>
          <a:xfrm>
            <a:off x="1086539" y="1693523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0ED863-8E1F-4B14-B3D5-766B2BAD1843}"/>
              </a:ext>
            </a:extLst>
          </p:cNvPr>
          <p:cNvSpPr/>
          <p:nvPr/>
        </p:nvSpPr>
        <p:spPr>
          <a:xfrm>
            <a:off x="6217339" y="1693522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EA3FC-0556-9B12-EA3F-584828D57B11}"/>
              </a:ext>
            </a:extLst>
          </p:cNvPr>
          <p:cNvSpPr txBox="1"/>
          <p:nvPr/>
        </p:nvSpPr>
        <p:spPr>
          <a:xfrm>
            <a:off x="401122" y="35486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기획의도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E0C9CB-AB42-5DF6-6322-DDCE037C99D9}"/>
              </a:ext>
            </a:extLst>
          </p:cNvPr>
          <p:cNvSpPr/>
          <p:nvPr/>
        </p:nvSpPr>
        <p:spPr>
          <a:xfrm>
            <a:off x="1312408" y="1953929"/>
            <a:ext cx="4463081" cy="17197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BEF36B-12F1-4004-BF06-F68ED909AA3A}"/>
              </a:ext>
            </a:extLst>
          </p:cNvPr>
          <p:cNvSpPr txBox="1"/>
          <p:nvPr/>
        </p:nvSpPr>
        <p:spPr>
          <a:xfrm>
            <a:off x="1469502" y="2376224"/>
            <a:ext cx="430598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반려동물 키우는 인구의 증가로 반려동물을 </a:t>
            </a:r>
            <a:endParaRPr lang="en-US" altLang="ko-KR" b="1" spc="-15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키우는 사람들만의 </a:t>
            </a:r>
            <a:r>
              <a:rPr lang="en-US" altLang="ko-KR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SNS </a:t>
            </a:r>
            <a:r>
              <a:rPr lang="ko-KR" alt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제작한다</a:t>
            </a:r>
            <a:r>
              <a:rPr lang="en-US" altLang="ko-KR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FBFC75-56BC-BEFD-5993-A4B3E45B2041}"/>
              </a:ext>
            </a:extLst>
          </p:cNvPr>
          <p:cNvSpPr/>
          <p:nvPr/>
        </p:nvSpPr>
        <p:spPr>
          <a:xfrm>
            <a:off x="6445939" y="1953929"/>
            <a:ext cx="4398083" cy="1719702"/>
          </a:xfrm>
          <a:prstGeom prst="rect">
            <a:avLst/>
          </a:prstGeom>
          <a:solidFill>
            <a:schemeClr val="bg1">
              <a:alpha val="900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ㅁㄴ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649F64-AF7C-F72F-8378-EF86577D4117}"/>
              </a:ext>
            </a:extLst>
          </p:cNvPr>
          <p:cNvSpPr/>
          <p:nvPr/>
        </p:nvSpPr>
        <p:spPr>
          <a:xfrm>
            <a:off x="6217339" y="4125788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8DE904-A44C-8782-1864-FA127B147CD5}"/>
              </a:ext>
            </a:extLst>
          </p:cNvPr>
          <p:cNvSpPr/>
          <p:nvPr/>
        </p:nvSpPr>
        <p:spPr>
          <a:xfrm>
            <a:off x="6445939" y="4386196"/>
            <a:ext cx="4398083" cy="1719702"/>
          </a:xfrm>
          <a:prstGeom prst="rect">
            <a:avLst/>
          </a:prstGeom>
          <a:solidFill>
            <a:schemeClr val="bg1">
              <a:alpha val="900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C3D0FD-407B-BE50-4D8F-E44C2C80C903}"/>
              </a:ext>
            </a:extLst>
          </p:cNvPr>
          <p:cNvSpPr/>
          <p:nvPr/>
        </p:nvSpPr>
        <p:spPr>
          <a:xfrm>
            <a:off x="1086539" y="413565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C5A9F6-FA56-49F2-E7D6-27A98D8F60FC}"/>
              </a:ext>
            </a:extLst>
          </p:cNvPr>
          <p:cNvSpPr/>
          <p:nvPr/>
        </p:nvSpPr>
        <p:spPr>
          <a:xfrm>
            <a:off x="1315139" y="4396058"/>
            <a:ext cx="4398083" cy="1719702"/>
          </a:xfrm>
          <a:prstGeom prst="rect">
            <a:avLst/>
          </a:prstGeom>
          <a:solidFill>
            <a:schemeClr val="bg1">
              <a:alpha val="900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1C0CEF-987E-B490-38C5-1B084A4B8769}"/>
              </a:ext>
            </a:extLst>
          </p:cNvPr>
          <p:cNvSpPr/>
          <p:nvPr/>
        </p:nvSpPr>
        <p:spPr>
          <a:xfrm>
            <a:off x="6217339" y="1693522"/>
            <a:ext cx="4902200" cy="2235195"/>
          </a:xfrm>
          <a:prstGeom prst="rect">
            <a:avLst/>
          </a:prstGeom>
          <a:solidFill>
            <a:srgbClr val="EED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89DA0E-B12C-4D82-B8B0-4B8CD1AAFF96}"/>
              </a:ext>
            </a:extLst>
          </p:cNvPr>
          <p:cNvSpPr/>
          <p:nvPr/>
        </p:nvSpPr>
        <p:spPr>
          <a:xfrm>
            <a:off x="6445939" y="1953930"/>
            <a:ext cx="4398083" cy="17197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0DFF0C-2FA0-17DE-32B9-8F9D21197C96}"/>
              </a:ext>
            </a:extLst>
          </p:cNvPr>
          <p:cNvSpPr txBox="1"/>
          <p:nvPr/>
        </p:nvSpPr>
        <p:spPr>
          <a:xfrm>
            <a:off x="1618831" y="4818352"/>
            <a:ext cx="388279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같은 종의 반려동물을 키우는 반려인의 </a:t>
            </a:r>
            <a:endParaRPr lang="en-US" altLang="ko-Kore-KR" b="1" spc="-15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자유로운 소통 공간을 제공한다</a:t>
            </a:r>
            <a:r>
              <a:rPr lang="en-US" altLang="ko-Kore-KR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R" b="1" spc="-15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9887A0-E919-4CDD-3F18-113F43AF49A2}"/>
              </a:ext>
            </a:extLst>
          </p:cNvPr>
          <p:cNvSpPr txBox="1"/>
          <p:nvPr/>
        </p:nvSpPr>
        <p:spPr>
          <a:xfrm>
            <a:off x="6742379" y="2376224"/>
            <a:ext cx="38521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반려인 커뮤니티 생성으로 반려생활을</a:t>
            </a:r>
            <a:endParaRPr lang="en-US" altLang="ko-Kore-KR" b="1" spc="-15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이전보다 쉽게 제공한다</a:t>
            </a:r>
            <a:r>
              <a:rPr lang="en-US" altLang="ko-KR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ore-KR" b="1" spc="-15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DF449C-07E1-F21A-E793-D998132A3ED5}"/>
              </a:ext>
            </a:extLst>
          </p:cNvPr>
          <p:cNvSpPr txBox="1"/>
          <p:nvPr/>
        </p:nvSpPr>
        <p:spPr>
          <a:xfrm>
            <a:off x="6895357" y="4818352"/>
            <a:ext cx="354616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같은 지역의 커뮤니티를 활성화하여</a:t>
            </a:r>
            <a:endParaRPr lang="en-US" altLang="ko-Kore-KR" b="1" spc="-15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보다 활발한 반려생활을 제공한다</a:t>
            </a:r>
            <a:r>
              <a:rPr lang="en-US" altLang="ko-Kore-KR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R" b="1" spc="-15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7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2675EF-A404-41AE-B36D-5E6AE92D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12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499190"/>
            <a:ext cx="4219353" cy="38596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4B737-AA65-4B17-9CEB-BA3CA9E6CE1C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 flipH="1">
            <a:off x="5093495" y="3116592"/>
            <a:ext cx="200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Workflow</a:t>
            </a:r>
            <a:endParaRPr lang="ko-KR" altLang="en-US" sz="36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27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76052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3EA3FC-0556-9B12-EA3F-584828D57B11}"/>
              </a:ext>
            </a:extLst>
          </p:cNvPr>
          <p:cNvSpPr txBox="1"/>
          <p:nvPr/>
        </p:nvSpPr>
        <p:spPr>
          <a:xfrm>
            <a:off x="401122" y="354863"/>
            <a:ext cx="5134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Workflow</a:t>
            </a: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: Ground Rules</a:t>
            </a:r>
            <a:endParaRPr lang="ko-KR" altLang="en-US" sz="3200" b="1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66301CA0-65AC-A692-1AC2-31E767B0C4E7}"/>
              </a:ext>
            </a:extLst>
          </p:cNvPr>
          <p:cNvSpPr/>
          <p:nvPr/>
        </p:nvSpPr>
        <p:spPr>
          <a:xfrm>
            <a:off x="1791148" y="1275636"/>
            <a:ext cx="4256590" cy="16311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정기적인 팀 회의</a:t>
            </a:r>
            <a:endParaRPr kumimoji="1" lang="en-US" altLang="ko-Kore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일요일 </a:t>
            </a:r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 : 00 ~ 17:00</a:t>
            </a:r>
          </a:p>
          <a:p>
            <a:pPr algn="ctr"/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*온라인 위주에 </a:t>
            </a:r>
            <a:r>
              <a:rPr kumimoji="1" lang="ko-KR" alt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코어한</a:t>
            </a:r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회의만 오프라인 진행</a:t>
            </a:r>
            <a:endParaRPr kumimoji="1"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A32ED8F-61DD-DC18-5B3E-3B4B6AD27FEA}"/>
              </a:ext>
            </a:extLst>
          </p:cNvPr>
          <p:cNvSpPr/>
          <p:nvPr/>
        </p:nvSpPr>
        <p:spPr>
          <a:xfrm>
            <a:off x="6300395" y="1275636"/>
            <a:ext cx="4256590" cy="16311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코어타임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 </a:t>
            </a: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금 </a:t>
            </a:r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20:00 ~ 22:00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731ADAA-A377-8EA8-25D9-9F9E5254F85B}"/>
              </a:ext>
            </a:extLst>
          </p:cNvPr>
          <p:cNvSpPr/>
          <p:nvPr/>
        </p:nvSpPr>
        <p:spPr>
          <a:xfrm>
            <a:off x="1791148" y="3074138"/>
            <a:ext cx="4256590" cy="1631103"/>
          </a:xfrm>
          <a:prstGeom prst="roundRect">
            <a:avLst/>
          </a:prstGeom>
          <a:solidFill>
            <a:srgbClr val="EED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의사결정 방식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만장일치제 </a:t>
            </a:r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의견을 낸 사람이 반대하는 사람과 중립적인 사람을 설득해야 한다</a:t>
            </a:r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952F372-FD4C-73F9-5050-976E468B6636}"/>
              </a:ext>
            </a:extLst>
          </p:cNvPr>
          <p:cNvSpPr/>
          <p:nvPr/>
        </p:nvSpPr>
        <p:spPr>
          <a:xfrm>
            <a:off x="6300395" y="3074137"/>
            <a:ext cx="4256590" cy="163110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스크럼 회의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코어 타임 중에 진행한다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E51B32EF-E1C2-3B91-3F35-4BF13996843A}"/>
              </a:ext>
            </a:extLst>
          </p:cNvPr>
          <p:cNvSpPr/>
          <p:nvPr/>
        </p:nvSpPr>
        <p:spPr>
          <a:xfrm>
            <a:off x="1791148" y="4872033"/>
            <a:ext cx="4256590" cy="163110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방해금지 집중개발시간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코어 타임을 제외한 시간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73794212-1E0E-E051-155D-75DAE20C2E17}"/>
              </a:ext>
            </a:extLst>
          </p:cNvPr>
          <p:cNvSpPr/>
          <p:nvPr/>
        </p:nvSpPr>
        <p:spPr>
          <a:xfrm>
            <a:off x="6342107" y="4872034"/>
            <a:ext cx="4256590" cy="163110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이슈 해결 방법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슬랙 공식 채널에 불만을 표현하고</a:t>
            </a:r>
            <a:endParaRPr kumimoji="1" lang="en-US" altLang="ko-Kore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팀 회의 때 최우선 안건으로 해결한다</a:t>
            </a:r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84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1">
            <a:extLst>
              <a:ext uri="{FF2B5EF4-FFF2-40B4-BE49-F238E27FC236}">
                <a16:creationId xmlns:a16="http://schemas.microsoft.com/office/drawing/2014/main" id="{E8AEDFC9-A293-8378-78F8-7D7CB327834A}"/>
              </a:ext>
            </a:extLst>
          </p:cNvPr>
          <p:cNvCxnSpPr>
            <a:cxnSpLocks/>
          </p:cNvCxnSpPr>
          <p:nvPr/>
        </p:nvCxnSpPr>
        <p:spPr>
          <a:xfrm>
            <a:off x="0" y="1176052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4F1A5C0-77B4-AFAE-1E0F-1DAF90657FA9}"/>
              </a:ext>
            </a:extLst>
          </p:cNvPr>
          <p:cNvSpPr txBox="1"/>
          <p:nvPr/>
        </p:nvSpPr>
        <p:spPr>
          <a:xfrm>
            <a:off x="401122" y="354863"/>
            <a:ext cx="439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Workflow</a:t>
            </a: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: Milestone</a:t>
            </a:r>
            <a:endParaRPr lang="ko-KR" altLang="en-US" sz="3200" b="1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CC3B445E-2E9E-63B2-3C7E-ECBFD3B4D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081689"/>
              </p:ext>
            </p:extLst>
          </p:nvPr>
        </p:nvGraphicFramePr>
        <p:xfrm>
          <a:off x="330328" y="1900124"/>
          <a:ext cx="11322954" cy="3112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106">
                  <a:extLst>
                    <a:ext uri="{9D8B030D-6E8A-4147-A177-3AD203B41FA5}">
                      <a16:colId xmlns:a16="http://schemas.microsoft.com/office/drawing/2014/main" val="1444076702"/>
                    </a:ext>
                  </a:extLst>
                </a:gridCol>
                <a:gridCol w="1258106">
                  <a:extLst>
                    <a:ext uri="{9D8B030D-6E8A-4147-A177-3AD203B41FA5}">
                      <a16:colId xmlns:a16="http://schemas.microsoft.com/office/drawing/2014/main" val="431606468"/>
                    </a:ext>
                  </a:extLst>
                </a:gridCol>
                <a:gridCol w="1258106">
                  <a:extLst>
                    <a:ext uri="{9D8B030D-6E8A-4147-A177-3AD203B41FA5}">
                      <a16:colId xmlns:a16="http://schemas.microsoft.com/office/drawing/2014/main" val="2354471645"/>
                    </a:ext>
                  </a:extLst>
                </a:gridCol>
                <a:gridCol w="1258106">
                  <a:extLst>
                    <a:ext uri="{9D8B030D-6E8A-4147-A177-3AD203B41FA5}">
                      <a16:colId xmlns:a16="http://schemas.microsoft.com/office/drawing/2014/main" val="2819012671"/>
                    </a:ext>
                  </a:extLst>
                </a:gridCol>
                <a:gridCol w="1258106">
                  <a:extLst>
                    <a:ext uri="{9D8B030D-6E8A-4147-A177-3AD203B41FA5}">
                      <a16:colId xmlns:a16="http://schemas.microsoft.com/office/drawing/2014/main" val="1635328894"/>
                    </a:ext>
                  </a:extLst>
                </a:gridCol>
                <a:gridCol w="1258106">
                  <a:extLst>
                    <a:ext uri="{9D8B030D-6E8A-4147-A177-3AD203B41FA5}">
                      <a16:colId xmlns:a16="http://schemas.microsoft.com/office/drawing/2014/main" val="3935467022"/>
                    </a:ext>
                  </a:extLst>
                </a:gridCol>
                <a:gridCol w="1258106">
                  <a:extLst>
                    <a:ext uri="{9D8B030D-6E8A-4147-A177-3AD203B41FA5}">
                      <a16:colId xmlns:a16="http://schemas.microsoft.com/office/drawing/2014/main" val="1435048704"/>
                    </a:ext>
                  </a:extLst>
                </a:gridCol>
                <a:gridCol w="1258106">
                  <a:extLst>
                    <a:ext uri="{9D8B030D-6E8A-4147-A177-3AD203B41FA5}">
                      <a16:colId xmlns:a16="http://schemas.microsoft.com/office/drawing/2014/main" val="1354689016"/>
                    </a:ext>
                  </a:extLst>
                </a:gridCol>
                <a:gridCol w="1258106">
                  <a:extLst>
                    <a:ext uri="{9D8B030D-6E8A-4147-A177-3AD203B41FA5}">
                      <a16:colId xmlns:a16="http://schemas.microsoft.com/office/drawing/2014/main" val="1627095376"/>
                    </a:ext>
                  </a:extLst>
                </a:gridCol>
              </a:tblGrid>
              <a:tr h="40671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Milestone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ko-Kore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570137"/>
                  </a:ext>
                </a:extLst>
              </a:tr>
              <a:tr h="459899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8196"/>
                  </a:ext>
                </a:extLst>
              </a:tr>
              <a:tr h="40671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43372"/>
                  </a:ext>
                </a:extLst>
              </a:tr>
              <a:tr h="4598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Develop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488471"/>
                  </a:ext>
                </a:extLst>
              </a:tr>
              <a:tr h="4598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Testing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16571"/>
                  </a:ext>
                </a:extLst>
              </a:tr>
              <a:tr h="4598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7101"/>
                  </a:ext>
                </a:extLst>
              </a:tr>
              <a:tr h="4598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6349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5E3BDF4C-5D05-3612-EA5B-6500B8107F94}"/>
              </a:ext>
            </a:extLst>
          </p:cNvPr>
          <p:cNvGrpSpPr/>
          <p:nvPr/>
        </p:nvGrpSpPr>
        <p:grpSpPr>
          <a:xfrm>
            <a:off x="2176291" y="2958354"/>
            <a:ext cx="7631028" cy="1871830"/>
            <a:chOff x="2129883" y="2207942"/>
            <a:chExt cx="7623717" cy="1699916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2BB3AA8-5093-96DA-8911-2BB4AAC029C8}"/>
                </a:ext>
              </a:extLst>
            </p:cNvPr>
            <p:cNvCxnSpPr>
              <a:cxnSpLocks/>
            </p:cNvCxnSpPr>
            <p:nvPr/>
          </p:nvCxnSpPr>
          <p:spPr>
            <a:xfrm>
              <a:off x="2352906" y="2207942"/>
              <a:ext cx="3657600" cy="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E5855BA-ABC7-28DC-B087-D693E3DAA8DB}"/>
                </a:ext>
              </a:extLst>
            </p:cNvPr>
            <p:cNvCxnSpPr>
              <a:cxnSpLocks/>
            </p:cNvCxnSpPr>
            <p:nvPr/>
          </p:nvCxnSpPr>
          <p:spPr>
            <a:xfrm>
              <a:off x="4672361" y="2594517"/>
              <a:ext cx="4939990" cy="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3408331-643D-A03E-FC20-8699D351E0B3}"/>
                </a:ext>
              </a:extLst>
            </p:cNvPr>
            <p:cNvCxnSpPr>
              <a:cxnSpLocks/>
            </p:cNvCxnSpPr>
            <p:nvPr/>
          </p:nvCxnSpPr>
          <p:spPr>
            <a:xfrm>
              <a:off x="2129883" y="3429000"/>
              <a:ext cx="2694879" cy="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2B6D2BE-3D51-F70C-34FA-15C10A923E9F}"/>
                </a:ext>
              </a:extLst>
            </p:cNvPr>
            <p:cNvCxnSpPr>
              <a:cxnSpLocks/>
            </p:cNvCxnSpPr>
            <p:nvPr/>
          </p:nvCxnSpPr>
          <p:spPr>
            <a:xfrm>
              <a:off x="8240751" y="3429000"/>
              <a:ext cx="1501698" cy="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포인트가 5개인 별[5] 12">
              <a:extLst>
                <a:ext uri="{FF2B5EF4-FFF2-40B4-BE49-F238E27FC236}">
                  <a16:creationId xmlns:a16="http://schemas.microsoft.com/office/drawing/2014/main" id="{B75792BC-BF99-0B17-FEA0-4264954CF2B9}"/>
                </a:ext>
              </a:extLst>
            </p:cNvPr>
            <p:cNvSpPr/>
            <p:nvPr/>
          </p:nvSpPr>
          <p:spPr>
            <a:xfrm>
              <a:off x="9498980" y="2896992"/>
              <a:ext cx="226741" cy="227664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" name="포인트가 5개인 별[5] 13">
              <a:extLst>
                <a:ext uri="{FF2B5EF4-FFF2-40B4-BE49-F238E27FC236}">
                  <a16:creationId xmlns:a16="http://schemas.microsoft.com/office/drawing/2014/main" id="{A18FF871-D999-9746-357A-7A273428D72C}"/>
                </a:ext>
              </a:extLst>
            </p:cNvPr>
            <p:cNvSpPr/>
            <p:nvPr/>
          </p:nvSpPr>
          <p:spPr>
            <a:xfrm>
              <a:off x="9526859" y="3680194"/>
              <a:ext cx="226741" cy="227664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31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266CC64B-A5A1-F488-B53A-6A303F21403B}"/>
              </a:ext>
            </a:extLst>
          </p:cNvPr>
          <p:cNvSpPr/>
          <p:nvPr/>
        </p:nvSpPr>
        <p:spPr>
          <a:xfrm>
            <a:off x="8306391" y="4878414"/>
            <a:ext cx="2208482" cy="15216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7E66EAA3-6A1F-596F-A102-2A5341142AB5}"/>
              </a:ext>
            </a:extLst>
          </p:cNvPr>
          <p:cNvSpPr/>
          <p:nvPr/>
        </p:nvSpPr>
        <p:spPr>
          <a:xfrm>
            <a:off x="8555993" y="5044701"/>
            <a:ext cx="2129441" cy="1466969"/>
          </a:xfrm>
          <a:prstGeom prst="roundRect">
            <a:avLst/>
          </a:prstGeom>
          <a:solidFill>
            <a:schemeClr val="bg1">
              <a:alpha val="898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017A1F81-EA64-FAA0-5883-181B0D5B84D6}"/>
              </a:ext>
            </a:extLst>
          </p:cNvPr>
          <p:cNvSpPr/>
          <p:nvPr/>
        </p:nvSpPr>
        <p:spPr>
          <a:xfrm>
            <a:off x="6033635" y="4883725"/>
            <a:ext cx="2208482" cy="152169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048AAAB-F43D-0BD3-38AD-4841FD15CC97}"/>
              </a:ext>
            </a:extLst>
          </p:cNvPr>
          <p:cNvSpPr/>
          <p:nvPr/>
        </p:nvSpPr>
        <p:spPr>
          <a:xfrm>
            <a:off x="6283237" y="5050012"/>
            <a:ext cx="2129441" cy="1466969"/>
          </a:xfrm>
          <a:prstGeom prst="roundRect">
            <a:avLst/>
          </a:prstGeom>
          <a:solidFill>
            <a:schemeClr val="bg1">
              <a:alpha val="900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29719C79-EEF8-44B1-EB80-DCB8BE34D806}"/>
              </a:ext>
            </a:extLst>
          </p:cNvPr>
          <p:cNvSpPr/>
          <p:nvPr/>
        </p:nvSpPr>
        <p:spPr>
          <a:xfrm>
            <a:off x="3757558" y="4878414"/>
            <a:ext cx="2208482" cy="15216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0A8A3407-D91D-1403-60B9-322D80B15B5E}"/>
              </a:ext>
            </a:extLst>
          </p:cNvPr>
          <p:cNvSpPr/>
          <p:nvPr/>
        </p:nvSpPr>
        <p:spPr>
          <a:xfrm>
            <a:off x="4007160" y="5044701"/>
            <a:ext cx="2129441" cy="1466969"/>
          </a:xfrm>
          <a:prstGeom prst="roundRect">
            <a:avLst/>
          </a:prstGeom>
          <a:solidFill>
            <a:schemeClr val="bg1">
              <a:alpha val="902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5B317974-98D3-2246-97E3-FD9A397A6EE9}"/>
              </a:ext>
            </a:extLst>
          </p:cNvPr>
          <p:cNvSpPr/>
          <p:nvPr/>
        </p:nvSpPr>
        <p:spPr>
          <a:xfrm>
            <a:off x="1440814" y="4883725"/>
            <a:ext cx="2208482" cy="152169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B5E509-65C5-43FD-B3EA-11A17ABBA7C8}"/>
              </a:ext>
            </a:extLst>
          </p:cNvPr>
          <p:cNvCxnSpPr>
            <a:cxnSpLocks/>
          </p:cNvCxnSpPr>
          <p:nvPr/>
        </p:nvCxnSpPr>
        <p:spPr>
          <a:xfrm>
            <a:off x="554182" y="3017913"/>
            <a:ext cx="1108363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150387-79ED-4E59-B8D3-E72676434412}"/>
              </a:ext>
            </a:extLst>
          </p:cNvPr>
          <p:cNvCxnSpPr>
            <a:cxnSpLocks/>
          </p:cNvCxnSpPr>
          <p:nvPr/>
        </p:nvCxnSpPr>
        <p:spPr>
          <a:xfrm flipV="1">
            <a:off x="4883748" y="3019922"/>
            <a:ext cx="0" cy="132616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2BA5490-DD5B-4248-A44D-CBFF4CAF5252}"/>
              </a:ext>
            </a:extLst>
          </p:cNvPr>
          <p:cNvCxnSpPr>
            <a:cxnSpLocks/>
          </p:cNvCxnSpPr>
          <p:nvPr/>
        </p:nvCxnSpPr>
        <p:spPr>
          <a:xfrm flipV="1">
            <a:off x="7116360" y="1558273"/>
            <a:ext cx="0" cy="1440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289517-5477-4E68-B646-CDE3CFD9CC9C}"/>
              </a:ext>
            </a:extLst>
          </p:cNvPr>
          <p:cNvSpPr txBox="1"/>
          <p:nvPr/>
        </p:nvSpPr>
        <p:spPr>
          <a:xfrm>
            <a:off x="2355547" y="1490984"/>
            <a:ext cx="3358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MSA Architecture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적용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ore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△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아키텍처 설계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디자인 구상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ore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lang="en-US" altLang="ko-Kore-KR" sz="1800" b="0" dirty="0">
              <a:effectLst/>
            </a:endParaRPr>
          </a:p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 명세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ore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△</a:t>
            </a:r>
            <a:endParaRPr lang="ko-Kore-KR" altLang="en-US" dirty="0">
              <a:effectLst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6580CD-319C-4770-9EC2-73CC6452F2E8}"/>
              </a:ext>
            </a:extLst>
          </p:cNvPr>
          <p:cNvCxnSpPr/>
          <p:nvPr/>
        </p:nvCxnSpPr>
        <p:spPr>
          <a:xfrm>
            <a:off x="2266648" y="1569032"/>
            <a:ext cx="0" cy="1440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0C3CBD-A5C7-29C5-0FA0-C6EB70253814}"/>
              </a:ext>
            </a:extLst>
          </p:cNvPr>
          <p:cNvSpPr txBox="1"/>
          <p:nvPr/>
        </p:nvSpPr>
        <p:spPr>
          <a:xfrm>
            <a:off x="1679489" y="309794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3.01.13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3C61B-5926-CA3D-29C3-A539466617E0}"/>
              </a:ext>
            </a:extLst>
          </p:cNvPr>
          <p:cNvSpPr txBox="1"/>
          <p:nvPr/>
        </p:nvSpPr>
        <p:spPr>
          <a:xfrm>
            <a:off x="4966238" y="3442967"/>
            <a:ext cx="53293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ore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ko-Kore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PI</a:t>
            </a:r>
          </a:p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인증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API</a:t>
            </a:r>
          </a:p>
          <a:p>
            <a:r>
              <a:rPr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프로필 </a:t>
            </a:r>
            <a:r>
              <a:rPr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endParaRPr lang="en-US" altLang="ko-Kore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FE: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전체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UI,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프로필 기능 구현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92C2E-032D-8BFF-3242-0B9653645029}"/>
              </a:ext>
            </a:extLst>
          </p:cNvPr>
          <p:cNvSpPr txBox="1"/>
          <p:nvPr/>
        </p:nvSpPr>
        <p:spPr>
          <a:xfrm>
            <a:off x="4358466" y="261818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3.01.20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5B8A49-0499-A204-7971-E62164131B6A}"/>
              </a:ext>
            </a:extLst>
          </p:cNvPr>
          <p:cNvSpPr txBox="1"/>
          <p:nvPr/>
        </p:nvSpPr>
        <p:spPr>
          <a:xfrm>
            <a:off x="6477905" y="3037553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3.02.06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1EA5C7-931C-397F-B0B4-F2C59C5B0E66}"/>
              </a:ext>
            </a:extLst>
          </p:cNvPr>
          <p:cNvSpPr txBox="1"/>
          <p:nvPr/>
        </p:nvSpPr>
        <p:spPr>
          <a:xfrm>
            <a:off x="7116360" y="1489002"/>
            <a:ext cx="4849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FE: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지도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메시지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메인 게시물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그룹 페이지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ko-Kore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지도 </a:t>
            </a:r>
            <a:r>
              <a:rPr lang="ko-KR" altLang="ko-Kore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PI</a:t>
            </a:r>
          </a:p>
          <a:p>
            <a:r>
              <a:rPr lang="ko-KR" altLang="ko-Kore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메인 게시물 </a:t>
            </a:r>
            <a:r>
              <a:rPr lang="ko-KR" altLang="ko-Kore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PI</a:t>
            </a:r>
          </a:p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메시지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387042-5643-C2A8-BC2D-05D09BD9888C}"/>
              </a:ext>
            </a:extLst>
          </p:cNvPr>
          <p:cNvSpPr txBox="1"/>
          <p:nvPr/>
        </p:nvSpPr>
        <p:spPr>
          <a:xfrm>
            <a:off x="401122" y="354863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schedule</a:t>
            </a:r>
            <a:endParaRPr lang="ko-KR" altLang="en-US" sz="3200" b="1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cxnSp>
        <p:nvCxnSpPr>
          <p:cNvPr id="63" name="직선 연결선 11">
            <a:extLst>
              <a:ext uri="{FF2B5EF4-FFF2-40B4-BE49-F238E27FC236}">
                <a16:creationId xmlns:a16="http://schemas.microsoft.com/office/drawing/2014/main" id="{4206E6ED-9B6C-FD25-450F-5382E7A5F24A}"/>
              </a:ext>
            </a:extLst>
          </p:cNvPr>
          <p:cNvCxnSpPr>
            <a:cxnSpLocks/>
          </p:cNvCxnSpPr>
          <p:nvPr/>
        </p:nvCxnSpPr>
        <p:spPr>
          <a:xfrm>
            <a:off x="0" y="1176052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220">
            <a:extLst>
              <a:ext uri="{FF2B5EF4-FFF2-40B4-BE49-F238E27FC236}">
                <a16:creationId xmlns:a16="http://schemas.microsoft.com/office/drawing/2014/main" id="{48F55148-DC1B-DB86-D4F1-5D749CAA9700}"/>
              </a:ext>
            </a:extLst>
          </p:cNvPr>
          <p:cNvCxnSpPr>
            <a:cxnSpLocks/>
          </p:cNvCxnSpPr>
          <p:nvPr/>
        </p:nvCxnSpPr>
        <p:spPr>
          <a:xfrm>
            <a:off x="693006" y="4744304"/>
            <a:ext cx="10708640" cy="0"/>
          </a:xfrm>
          <a:prstGeom prst="line">
            <a:avLst/>
          </a:prstGeom>
          <a:ln w="9525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A3980CB-758F-E0C7-9DF7-714B617121B4}"/>
              </a:ext>
            </a:extLst>
          </p:cNvPr>
          <p:cNvSpPr txBox="1"/>
          <p:nvPr/>
        </p:nvSpPr>
        <p:spPr>
          <a:xfrm>
            <a:off x="4353124" y="5539635"/>
            <a:ext cx="1736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오세환</a:t>
            </a:r>
            <a:endParaRPr kumimoji="1" lang="en-US" altLang="ko-Kore-KR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1A0AAF3-11DD-444E-AAF4-6521A199FC29}"/>
              </a:ext>
            </a:extLst>
          </p:cNvPr>
          <p:cNvSpPr txBox="1"/>
          <p:nvPr/>
        </p:nvSpPr>
        <p:spPr>
          <a:xfrm>
            <a:off x="6594599" y="5578130"/>
            <a:ext cx="208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안재진</a:t>
            </a:r>
            <a:endParaRPr kumimoji="1" lang="en-US" altLang="ko-Kore-KR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5A2048-9CB3-17C6-F765-11C645183CE9}"/>
              </a:ext>
            </a:extLst>
          </p:cNvPr>
          <p:cNvSpPr txBox="1"/>
          <p:nvPr/>
        </p:nvSpPr>
        <p:spPr>
          <a:xfrm>
            <a:off x="8933795" y="5553446"/>
            <a:ext cx="2001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채</a:t>
            </a:r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현수</a:t>
            </a:r>
            <a:endParaRPr kumimoji="1" lang="en-US" altLang="ko-Kore-KR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67DB895-A166-3059-DDFB-697033E4C243}"/>
              </a:ext>
            </a:extLst>
          </p:cNvPr>
          <p:cNvSpPr/>
          <p:nvPr/>
        </p:nvSpPr>
        <p:spPr>
          <a:xfrm>
            <a:off x="1677127" y="5065528"/>
            <a:ext cx="2129441" cy="1466969"/>
          </a:xfrm>
          <a:prstGeom prst="roundRect">
            <a:avLst/>
          </a:prstGeom>
          <a:solidFill>
            <a:schemeClr val="bg1">
              <a:alpha val="896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85B98B-DF0C-5035-D7B8-BC5A6D76239A}"/>
              </a:ext>
            </a:extLst>
          </p:cNvPr>
          <p:cNvSpPr txBox="1"/>
          <p:nvPr/>
        </p:nvSpPr>
        <p:spPr>
          <a:xfrm>
            <a:off x="1926062" y="5553446"/>
            <a:ext cx="1449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김동훈</a:t>
            </a:r>
            <a:endParaRPr kumimoji="1" lang="en-US" altLang="ko-Kore-KR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62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A85DC263-0E9E-15CE-4DAC-D67B067CA31B}"/>
              </a:ext>
            </a:extLst>
          </p:cNvPr>
          <p:cNvGrpSpPr/>
          <p:nvPr/>
        </p:nvGrpSpPr>
        <p:grpSpPr>
          <a:xfrm>
            <a:off x="2092721" y="4845025"/>
            <a:ext cx="2807745" cy="615737"/>
            <a:chOff x="1151466" y="3006817"/>
            <a:chExt cx="2807745" cy="61573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9F02A65-B95F-2EEC-7479-DFA5380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584" y="3189729"/>
              <a:ext cx="519805" cy="344846"/>
            </a:xfrm>
            <a:prstGeom prst="rect">
              <a:avLst/>
            </a:prstGeom>
          </p:spPr>
        </p:pic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B3C85F6C-7504-19B0-3E3A-5A2C207F5369}"/>
                </a:ext>
              </a:extLst>
            </p:cNvPr>
            <p:cNvSpPr/>
            <p:nvPr/>
          </p:nvSpPr>
          <p:spPr>
            <a:xfrm>
              <a:off x="1151466" y="3006817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6B783A-4435-2F20-4CFF-246D3E77C3EB}"/>
                </a:ext>
              </a:extLst>
            </p:cNvPr>
            <p:cNvSpPr txBox="1"/>
            <p:nvPr/>
          </p:nvSpPr>
          <p:spPr>
            <a:xfrm>
              <a:off x="1889797" y="3083852"/>
              <a:ext cx="1980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latin typeface="Helvetica" pitchFamily="2" charset="0"/>
                </a:rPr>
                <a:t>API Gateway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C1768F-15D9-D59B-4AEE-525E5BE6297E}"/>
              </a:ext>
            </a:extLst>
          </p:cNvPr>
          <p:cNvGrpSpPr/>
          <p:nvPr/>
        </p:nvGrpSpPr>
        <p:grpSpPr>
          <a:xfrm>
            <a:off x="9270208" y="3642155"/>
            <a:ext cx="2094186" cy="893976"/>
            <a:chOff x="5289272" y="3588139"/>
            <a:chExt cx="2094186" cy="89397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E334EF-9DB6-2D2A-73C6-1027F926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773" y="3758263"/>
              <a:ext cx="567640" cy="55372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34B4700-D0E4-D077-840F-871917C6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5568" y="3738714"/>
              <a:ext cx="686290" cy="61573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155545-BCA9-749C-47A3-4D352879A3C1}"/>
                </a:ext>
              </a:extLst>
            </p:cNvPr>
            <p:cNvSpPr txBox="1"/>
            <p:nvPr/>
          </p:nvSpPr>
          <p:spPr>
            <a:xfrm>
              <a:off x="6048256" y="3714240"/>
              <a:ext cx="68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푸시 </a:t>
              </a:r>
              <a:r>
                <a:rPr kumimoji="1" lang="ko-Kore-KR" altLang="en-US" dirty="0"/>
                <a:t>서버</a:t>
              </a:r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CF574517-E1BE-F965-1814-89F6A31030F3}"/>
                </a:ext>
              </a:extLst>
            </p:cNvPr>
            <p:cNvSpPr/>
            <p:nvPr/>
          </p:nvSpPr>
          <p:spPr>
            <a:xfrm>
              <a:off x="5289272" y="3588139"/>
              <a:ext cx="2094186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E929F3-E9FE-734E-6625-11EA4D4B1535}"/>
              </a:ext>
            </a:extLst>
          </p:cNvPr>
          <p:cNvGrpSpPr/>
          <p:nvPr/>
        </p:nvGrpSpPr>
        <p:grpSpPr>
          <a:xfrm>
            <a:off x="6036661" y="1611779"/>
            <a:ext cx="3006129" cy="893976"/>
            <a:chOff x="6199503" y="2163280"/>
            <a:chExt cx="3006129" cy="89397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8CAF5C1-DB1C-B6DE-2F7E-68C17423FE33}"/>
                </a:ext>
              </a:extLst>
            </p:cNvPr>
            <p:cNvGrpSpPr/>
            <p:nvPr/>
          </p:nvGrpSpPr>
          <p:grpSpPr>
            <a:xfrm>
              <a:off x="6199503" y="2163280"/>
              <a:ext cx="3006129" cy="893976"/>
              <a:chOff x="5277982" y="2651161"/>
              <a:chExt cx="3006129" cy="893976"/>
            </a:xfrm>
          </p:grpSpPr>
          <p:pic>
            <p:nvPicPr>
              <p:cNvPr id="12" name="그림 1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45ACA2C-7BCB-9F3F-96D1-640730289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8476" y="2781726"/>
                <a:ext cx="848380" cy="622800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1DF0BF5-A27C-4F21-A360-83EB70854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8499" y="2790280"/>
                <a:ext cx="686290" cy="615737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F26C4E2-FE61-46BA-B62D-E056F8CF7339}"/>
                  </a:ext>
                </a:extLst>
              </p:cNvPr>
              <p:cNvSpPr txBox="1"/>
              <p:nvPr/>
            </p:nvSpPr>
            <p:spPr>
              <a:xfrm>
                <a:off x="6157117" y="2806788"/>
                <a:ext cx="806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채팅</a:t>
                </a:r>
                <a:r>
                  <a:rPr kumimoji="1" lang="ko-KR" altLang="en-US" dirty="0"/>
                  <a:t> 서버</a:t>
                </a:r>
                <a:endParaRPr kumimoji="1" lang="en-US" altLang="ko-KR" dirty="0"/>
              </a:p>
            </p:txBody>
          </p:sp>
          <p:sp>
            <p:nvSpPr>
              <p:cNvPr id="57" name="모서리가 둥근 직사각형 56">
                <a:extLst>
                  <a:ext uri="{FF2B5EF4-FFF2-40B4-BE49-F238E27FC236}">
                    <a16:creationId xmlns:a16="http://schemas.microsoft.com/office/drawing/2014/main" id="{989D1A67-3364-1377-4B1F-32DF098B5705}"/>
                  </a:ext>
                </a:extLst>
              </p:cNvPr>
              <p:cNvSpPr/>
              <p:nvPr/>
            </p:nvSpPr>
            <p:spPr>
              <a:xfrm>
                <a:off x="5277982" y="2651161"/>
                <a:ext cx="3006129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id="{EF4F4E3C-C61B-045C-DE99-DA3A9C95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9277" y="2255584"/>
              <a:ext cx="461530" cy="719986"/>
            </a:xfrm>
            <a:prstGeom prst="rect">
              <a:avLst/>
            </a:prstGeom>
          </p:spPr>
        </p:pic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98A0C23F-43BA-F158-4E6F-A405C15D567A}"/>
              </a:ext>
            </a:extLst>
          </p:cNvPr>
          <p:cNvGrpSpPr/>
          <p:nvPr/>
        </p:nvGrpSpPr>
        <p:grpSpPr>
          <a:xfrm>
            <a:off x="220863" y="2942700"/>
            <a:ext cx="3034534" cy="1092580"/>
            <a:chOff x="1819688" y="706878"/>
            <a:chExt cx="3034534" cy="1092580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4154B8-9FFC-5005-9A18-3E5595F4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8187" y="942018"/>
              <a:ext cx="1866900" cy="622300"/>
            </a:xfrm>
            <a:prstGeom prst="rect">
              <a:avLst/>
            </a:prstGeom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419CB12-A92D-D218-A75F-A79E68FBEC90}"/>
                </a:ext>
              </a:extLst>
            </p:cNvPr>
            <p:cNvSpPr txBox="1"/>
            <p:nvPr/>
          </p:nvSpPr>
          <p:spPr>
            <a:xfrm>
              <a:off x="3908219" y="791503"/>
              <a:ext cx="8499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Ribbon</a:t>
              </a:r>
            </a:p>
            <a:p>
              <a:r>
                <a:rPr kumimoji="1" lang="en-US" altLang="ko-Kore-KR" dirty="0" err="1"/>
                <a:t>Hystrix</a:t>
              </a:r>
              <a:endParaRPr kumimoji="1" lang="en-US" altLang="ko-Kore-KR" dirty="0"/>
            </a:p>
            <a:p>
              <a:r>
                <a:rPr kumimoji="1" lang="en-US" altLang="ko-Kore-KR" dirty="0" err="1"/>
                <a:t>Zuul</a:t>
              </a:r>
              <a:endParaRPr kumimoji="1" lang="en-US" altLang="ko-Kore-KR" dirty="0"/>
            </a:p>
          </p:txBody>
        </p:sp>
        <p:sp>
          <p:nvSpPr>
            <p:cNvPr id="1035" name="모서리가 둥근 직사각형 1034">
              <a:extLst>
                <a:ext uri="{FF2B5EF4-FFF2-40B4-BE49-F238E27FC236}">
                  <a16:creationId xmlns:a16="http://schemas.microsoft.com/office/drawing/2014/main" id="{72027188-3AB3-C108-80FD-96C907390DEB}"/>
                </a:ext>
              </a:extLst>
            </p:cNvPr>
            <p:cNvSpPr/>
            <p:nvPr/>
          </p:nvSpPr>
          <p:spPr>
            <a:xfrm>
              <a:off x="1819688" y="706878"/>
              <a:ext cx="3034534" cy="1092580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09BD2FA4-F0D5-7926-45AB-44D0FB165814}"/>
              </a:ext>
            </a:extLst>
          </p:cNvPr>
          <p:cNvGrpSpPr/>
          <p:nvPr/>
        </p:nvGrpSpPr>
        <p:grpSpPr>
          <a:xfrm>
            <a:off x="2105939" y="5747777"/>
            <a:ext cx="3004701" cy="770995"/>
            <a:chOff x="646929" y="5666126"/>
            <a:chExt cx="3181410" cy="745243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FDFFA716-08FB-8C85-9369-91FD9B6E0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08308" y="5819201"/>
              <a:ext cx="439097" cy="447751"/>
            </a:xfrm>
            <a:prstGeom prst="rect">
              <a:avLst/>
            </a:prstGeom>
          </p:spPr>
        </p:pic>
        <p:pic>
          <p:nvPicPr>
            <p:cNvPr id="31" name="그림 30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B30B0247-3A25-57EA-D71A-8DAC0B72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6980" y="5754370"/>
              <a:ext cx="568757" cy="568757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D5688A09-17C0-3642-C326-31C07B41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3012" y="5819201"/>
              <a:ext cx="439096" cy="439096"/>
            </a:xfrm>
            <a:prstGeom prst="rect">
              <a:avLst/>
            </a:prstGeom>
          </p:spPr>
        </p:pic>
        <p:sp>
          <p:nvSpPr>
            <p:cNvPr id="1048" name="모서리가 둥근 직사각형 1047">
              <a:extLst>
                <a:ext uri="{FF2B5EF4-FFF2-40B4-BE49-F238E27FC236}">
                  <a16:creationId xmlns:a16="http://schemas.microsoft.com/office/drawing/2014/main" id="{9323B9F0-2A9F-0E3C-E555-56BCC87BC9F7}"/>
                </a:ext>
              </a:extLst>
            </p:cNvPr>
            <p:cNvSpPr/>
            <p:nvPr/>
          </p:nvSpPr>
          <p:spPr>
            <a:xfrm>
              <a:off x="646929" y="5666126"/>
              <a:ext cx="3181410" cy="745243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D43E7A8-1829-0002-77DE-B63152304A67}"/>
                </a:ext>
              </a:extLst>
            </p:cNvPr>
            <p:cNvSpPr txBox="1"/>
            <p:nvPr/>
          </p:nvSpPr>
          <p:spPr>
            <a:xfrm>
              <a:off x="2598901" y="5854082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Oauth2.0</a:t>
              </a:r>
              <a:endParaRPr kumimoji="1" lang="ko-Kore-KR" altLang="en-US" dirty="0"/>
            </a:p>
          </p:txBody>
        </p: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A79A25D-9C72-2CA8-8269-76C200092F69}"/>
              </a:ext>
            </a:extLst>
          </p:cNvPr>
          <p:cNvGrpSpPr/>
          <p:nvPr/>
        </p:nvGrpSpPr>
        <p:grpSpPr>
          <a:xfrm>
            <a:off x="254890" y="435087"/>
            <a:ext cx="2807745" cy="615737"/>
            <a:chOff x="112144" y="1021702"/>
            <a:chExt cx="2807745" cy="615737"/>
          </a:xfrm>
        </p:grpSpPr>
        <p:sp>
          <p:nvSpPr>
            <p:cNvPr id="1052" name="모서리가 둥근 직사각형 1051">
              <a:extLst>
                <a:ext uri="{FF2B5EF4-FFF2-40B4-BE49-F238E27FC236}">
                  <a16:creationId xmlns:a16="http://schemas.microsoft.com/office/drawing/2014/main" id="{4D8EDAFF-3A94-81D3-29DF-7DB76A3AB85F}"/>
                </a:ext>
              </a:extLst>
            </p:cNvPr>
            <p:cNvSpPr/>
            <p:nvPr/>
          </p:nvSpPr>
          <p:spPr>
            <a:xfrm>
              <a:off x="112144" y="1021702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73E5B31D-FD4A-E831-FC6A-CA24424898B9}"/>
                </a:ext>
              </a:extLst>
            </p:cNvPr>
            <p:cNvSpPr txBox="1"/>
            <p:nvPr/>
          </p:nvSpPr>
          <p:spPr>
            <a:xfrm>
              <a:off x="681656" y="1127431"/>
              <a:ext cx="2147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Naver Map Open API</a:t>
              </a:r>
            </a:p>
          </p:txBody>
        </p:sp>
      </p:grp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27AF0F71-A995-8AC5-56E9-93785E971019}"/>
              </a:ext>
            </a:extLst>
          </p:cNvPr>
          <p:cNvGrpSpPr/>
          <p:nvPr/>
        </p:nvGrpSpPr>
        <p:grpSpPr>
          <a:xfrm>
            <a:off x="246940" y="1506668"/>
            <a:ext cx="4740905" cy="1103107"/>
            <a:chOff x="96101" y="2066898"/>
            <a:chExt cx="4740905" cy="110310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B324B9-F547-076D-D4F5-29B60DB1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94323" y="2066898"/>
              <a:ext cx="1620677" cy="867600"/>
            </a:xfrm>
            <a:prstGeom prst="rect">
              <a:avLst/>
            </a:prstGeom>
          </p:spPr>
        </p:pic>
        <p:pic>
          <p:nvPicPr>
            <p:cNvPr id="1037" name="그림 1036">
              <a:extLst>
                <a:ext uri="{FF2B5EF4-FFF2-40B4-BE49-F238E27FC236}">
                  <a16:creationId xmlns:a16="http://schemas.microsoft.com/office/drawing/2014/main" id="{821ADA8F-E46C-9F79-775A-1FA1EED1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3789" y="2482620"/>
              <a:ext cx="1094867" cy="484510"/>
            </a:xfrm>
            <a:prstGeom prst="rect">
              <a:avLst/>
            </a:prstGeom>
          </p:spPr>
        </p:pic>
        <p:pic>
          <p:nvPicPr>
            <p:cNvPr id="1039" name="그림 1038">
              <a:extLst>
                <a:ext uri="{FF2B5EF4-FFF2-40B4-BE49-F238E27FC236}">
                  <a16:creationId xmlns:a16="http://schemas.microsoft.com/office/drawing/2014/main" id="{F002F6DD-B5C6-9734-22CF-055ED7F8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58912" y="2474026"/>
              <a:ext cx="1085596" cy="509701"/>
            </a:xfrm>
            <a:prstGeom prst="rect">
              <a:avLst/>
            </a:prstGeom>
          </p:spPr>
        </p:pic>
        <p:sp>
          <p:nvSpPr>
            <p:cNvPr id="1054" name="모서리가 둥근 직사각형 1053">
              <a:extLst>
                <a:ext uri="{FF2B5EF4-FFF2-40B4-BE49-F238E27FC236}">
                  <a16:creationId xmlns:a16="http://schemas.microsoft.com/office/drawing/2014/main" id="{0D0C2ED9-7ADA-B4BA-5331-B741C41837EF}"/>
                </a:ext>
              </a:extLst>
            </p:cNvPr>
            <p:cNvSpPr/>
            <p:nvPr/>
          </p:nvSpPr>
          <p:spPr>
            <a:xfrm>
              <a:off x="96101" y="2216364"/>
              <a:ext cx="4740905" cy="953641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E2B2B8E-8841-1F85-12A2-E236FFD90BF0}"/>
                </a:ext>
              </a:extLst>
            </p:cNvPr>
            <p:cNvSpPr txBox="1"/>
            <p:nvPr/>
          </p:nvSpPr>
          <p:spPr>
            <a:xfrm>
              <a:off x="3578487" y="2462351"/>
              <a:ext cx="118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/>
                <a:t>Android</a:t>
              </a:r>
              <a:endParaRPr kumimoji="1" lang="ko-Kore-KR" altLang="en-US" sz="2400" dirty="0"/>
            </a:p>
          </p:txBody>
        </p:sp>
      </p:grpSp>
      <p:cxnSp>
        <p:nvCxnSpPr>
          <p:cNvPr id="1065" name="꺾인 연결선[E] 1064">
            <a:extLst>
              <a:ext uri="{FF2B5EF4-FFF2-40B4-BE49-F238E27FC236}">
                <a16:creationId xmlns:a16="http://schemas.microsoft.com/office/drawing/2014/main" id="{6D84864E-BA90-CA23-7B1C-F8067B704BF8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3062635" y="742956"/>
            <a:ext cx="816743" cy="882293"/>
          </a:xfrm>
          <a:prstGeom prst="bent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4F0D9F2-BBA2-70FA-AE90-0FE7A8E5F8B4}"/>
              </a:ext>
            </a:extLst>
          </p:cNvPr>
          <p:cNvSpPr txBox="1"/>
          <p:nvPr/>
        </p:nvSpPr>
        <p:spPr>
          <a:xfrm>
            <a:off x="3809715" y="3274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</a:p>
        </p:txBody>
      </p:sp>
      <p:cxnSp>
        <p:nvCxnSpPr>
          <p:cNvPr id="1081" name="꺾인 연결선[E] 1080">
            <a:extLst>
              <a:ext uri="{FF2B5EF4-FFF2-40B4-BE49-F238E27FC236}">
                <a16:creationId xmlns:a16="http://schemas.microsoft.com/office/drawing/2014/main" id="{F29A30AA-71F0-6DEA-B175-2AE553EE1A7F}"/>
              </a:ext>
            </a:extLst>
          </p:cNvPr>
          <p:cNvCxnSpPr>
            <a:cxnSpLocks/>
            <a:stCxn id="1054" idx="3"/>
            <a:endCxn id="52" idx="0"/>
          </p:cNvCxnSpPr>
          <p:nvPr/>
        </p:nvCxnSpPr>
        <p:spPr>
          <a:xfrm flipH="1">
            <a:off x="3496594" y="2132955"/>
            <a:ext cx="1491251" cy="2712070"/>
          </a:xfrm>
          <a:prstGeom prst="bentConnector4">
            <a:avLst>
              <a:gd name="adj1" fmla="val -15329"/>
              <a:gd name="adj2" fmla="val 58791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" name="모서리가 둥근 직사각형 1121">
            <a:extLst>
              <a:ext uri="{FF2B5EF4-FFF2-40B4-BE49-F238E27FC236}">
                <a16:creationId xmlns:a16="http://schemas.microsoft.com/office/drawing/2014/main" id="{6CDC063F-BD81-5C06-A913-71ED38D4884E}"/>
              </a:ext>
            </a:extLst>
          </p:cNvPr>
          <p:cNvSpPr/>
          <p:nvPr/>
        </p:nvSpPr>
        <p:spPr>
          <a:xfrm>
            <a:off x="5776023" y="206322"/>
            <a:ext cx="5803538" cy="4715738"/>
          </a:xfrm>
          <a:prstGeom prst="roundRect">
            <a:avLst/>
          </a:prstGeom>
          <a:noFill/>
          <a:ln w="508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CB092EE1-615A-1A37-0B83-1E21506592D6}"/>
              </a:ext>
            </a:extLst>
          </p:cNvPr>
          <p:cNvSpPr txBox="1"/>
          <p:nvPr/>
        </p:nvSpPr>
        <p:spPr>
          <a:xfrm>
            <a:off x="6881992" y="22036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그룹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A31C8D3-2AF7-0653-D8D0-6A5F1AA20154}"/>
              </a:ext>
            </a:extLst>
          </p:cNvPr>
          <p:cNvGrpSpPr/>
          <p:nvPr/>
        </p:nvGrpSpPr>
        <p:grpSpPr>
          <a:xfrm>
            <a:off x="5955879" y="3551080"/>
            <a:ext cx="3112886" cy="1079051"/>
            <a:chOff x="7950112" y="4062880"/>
            <a:chExt cx="3112886" cy="107905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E706C34-AEBE-8E68-261D-0FBB115000DF}"/>
                </a:ext>
              </a:extLst>
            </p:cNvPr>
            <p:cNvGrpSpPr/>
            <p:nvPr/>
          </p:nvGrpSpPr>
          <p:grpSpPr>
            <a:xfrm>
              <a:off x="7950112" y="4062880"/>
              <a:ext cx="3112886" cy="1079051"/>
              <a:chOff x="5163674" y="4484720"/>
              <a:chExt cx="3112886" cy="107905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C8FD1DC-8CF5-6505-42E8-A98A2B7CD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63674" y="4484720"/>
                <a:ext cx="1998243" cy="107905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2A725B-EE8E-8735-3D95-959404BACBDD}"/>
                  </a:ext>
                </a:extLst>
              </p:cNvPr>
              <p:cNvSpPr txBox="1"/>
              <p:nvPr/>
            </p:nvSpPr>
            <p:spPr>
              <a:xfrm>
                <a:off x="6965166" y="4712168"/>
                <a:ext cx="7526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인증서버</a:t>
                </a:r>
              </a:p>
            </p:txBody>
          </p:sp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9FEFDFA1-C988-48B2-9158-33964FA67533}"/>
                  </a:ext>
                </a:extLst>
              </p:cNvPr>
              <p:cNvSpPr/>
              <p:nvPr/>
            </p:nvSpPr>
            <p:spPr>
              <a:xfrm>
                <a:off x="5272338" y="4581423"/>
                <a:ext cx="3004222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127" name="그림 1126">
              <a:extLst>
                <a:ext uri="{FF2B5EF4-FFF2-40B4-BE49-F238E27FC236}">
                  <a16:creationId xmlns:a16="http://schemas.microsoft.com/office/drawing/2014/main" id="{F6714515-D552-FC51-6895-AB53500B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4229" y="4319417"/>
              <a:ext cx="567640" cy="553727"/>
            </a:xfrm>
            <a:prstGeom prst="rect">
              <a:avLst/>
            </a:prstGeom>
          </p:spPr>
        </p:pic>
      </p:grpSp>
      <p:pic>
        <p:nvPicPr>
          <p:cNvPr id="1130" name="그림 1129">
            <a:extLst>
              <a:ext uri="{FF2B5EF4-FFF2-40B4-BE49-F238E27FC236}">
                <a16:creationId xmlns:a16="http://schemas.microsoft.com/office/drawing/2014/main" id="{1136035C-5334-5D05-CCFA-786E731CE3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4628" y="529003"/>
            <a:ext cx="426261" cy="4262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8CA853-49CF-493B-8DD3-1A72D28EBDF1}"/>
              </a:ext>
            </a:extLst>
          </p:cNvPr>
          <p:cNvGrpSpPr/>
          <p:nvPr/>
        </p:nvGrpSpPr>
        <p:grpSpPr>
          <a:xfrm>
            <a:off x="6053997" y="564783"/>
            <a:ext cx="4740905" cy="1046996"/>
            <a:chOff x="6255327" y="1009105"/>
            <a:chExt cx="4740905" cy="1046996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A6A7F8E-7591-F6CF-559E-869D64F6083B}"/>
                </a:ext>
              </a:extLst>
            </p:cNvPr>
            <p:cNvGrpSpPr/>
            <p:nvPr/>
          </p:nvGrpSpPr>
          <p:grpSpPr>
            <a:xfrm>
              <a:off x="6255327" y="1009105"/>
              <a:ext cx="4740905" cy="1046996"/>
              <a:chOff x="5136872" y="1799228"/>
              <a:chExt cx="4740905" cy="104699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84C3510-445F-54EF-5F07-871B8926D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0690" y="1799228"/>
                <a:ext cx="893408" cy="1046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95AE0E6-DFF3-059B-F87D-01F9DBE20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22411" y="1870870"/>
                <a:ext cx="893408" cy="880459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835183C-2611-6377-5F44-51692B125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0572" y="1958172"/>
                <a:ext cx="686290" cy="61573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072EE0-3D93-A914-C6A6-67A9ACFE3A2B}"/>
                  </a:ext>
                </a:extLst>
              </p:cNvPr>
              <p:cNvSpPr txBox="1"/>
              <p:nvPr/>
            </p:nvSpPr>
            <p:spPr>
              <a:xfrm>
                <a:off x="6042451" y="1949539"/>
                <a:ext cx="1058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>
                    <a:latin typeface="MS Gothic" panose="020B0609070205080204" pitchFamily="49" charset="-128"/>
                    <a:ea typeface="AppleGothic" pitchFamily="2" charset="-127"/>
                  </a:rPr>
                  <a:t>게시물 서버</a:t>
                </a:r>
                <a:endParaRPr kumimoji="1" lang="en-US" altLang="ko-KR" dirty="0"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0B9C7DAD-A267-3496-0E45-67A880ABA666}"/>
                  </a:ext>
                </a:extLst>
              </p:cNvPr>
              <p:cNvSpPr/>
              <p:nvPr/>
            </p:nvSpPr>
            <p:spPr>
              <a:xfrm>
                <a:off x="5136872" y="1819053"/>
                <a:ext cx="4740905" cy="893976"/>
              </a:xfrm>
              <a:prstGeom prst="roundRect">
                <a:avLst/>
              </a:prstGeom>
              <a:noFill/>
              <a:ln w="508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CE3039-7341-C51E-6B11-F0DF888F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48536" y="1101453"/>
              <a:ext cx="762256" cy="76225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B878EF-B14F-B58F-BEBE-CD9CDEE6CCF0}"/>
              </a:ext>
            </a:extLst>
          </p:cNvPr>
          <p:cNvGrpSpPr/>
          <p:nvPr/>
        </p:nvGrpSpPr>
        <p:grpSpPr>
          <a:xfrm>
            <a:off x="6036661" y="2599831"/>
            <a:ext cx="3798246" cy="893976"/>
            <a:chOff x="6319110" y="5144559"/>
            <a:chExt cx="3798246" cy="893976"/>
          </a:xfrm>
        </p:grpSpPr>
        <p:sp>
          <p:nvSpPr>
            <p:cNvPr id="1030" name="모서리가 둥근 직사각형 1029">
              <a:extLst>
                <a:ext uri="{FF2B5EF4-FFF2-40B4-BE49-F238E27FC236}">
                  <a16:creationId xmlns:a16="http://schemas.microsoft.com/office/drawing/2014/main" id="{650A146F-CA2D-4CEB-D850-60BC17A14DA9}"/>
                </a:ext>
              </a:extLst>
            </p:cNvPr>
            <p:cNvSpPr/>
            <p:nvPr/>
          </p:nvSpPr>
          <p:spPr>
            <a:xfrm>
              <a:off x="6319110" y="5144559"/>
              <a:ext cx="3798246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338A844-7E02-D437-F04D-23BC11EC9CCA}"/>
                </a:ext>
              </a:extLst>
            </p:cNvPr>
            <p:cNvSpPr txBox="1"/>
            <p:nvPr/>
          </p:nvSpPr>
          <p:spPr>
            <a:xfrm>
              <a:off x="7144141" y="5158916"/>
              <a:ext cx="10017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/>
                <a:t>관계</a:t>
              </a:r>
              <a:endParaRPr kumimoji="1" lang="en-US" altLang="ko-KR" sz="1600" dirty="0"/>
            </a:p>
            <a:p>
              <a:r>
                <a:rPr kumimoji="1" lang="ko-KR" altLang="en-US" sz="1600" dirty="0"/>
                <a:t>정보</a:t>
              </a:r>
              <a:endParaRPr kumimoji="1" lang="en-US" altLang="ko-KR" sz="1600" dirty="0"/>
            </a:p>
            <a:p>
              <a:r>
                <a:rPr kumimoji="1" lang="ko-KR" altLang="en-US" sz="1600" dirty="0"/>
                <a:t>서버</a:t>
              </a:r>
              <a:endParaRPr kumimoji="1" lang="ko-Kore-KR" altLang="en-US" sz="160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932309-47A5-A0AC-56F4-360B9636F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2865" y="5283678"/>
              <a:ext cx="686290" cy="61573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F170B7-F0A3-B01E-FD81-7962A7EE1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722977" y="5405453"/>
              <a:ext cx="1204521" cy="432742"/>
            </a:xfrm>
            <a:prstGeom prst="rect">
              <a:avLst/>
            </a:prstGeom>
          </p:spPr>
        </p:pic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33EF7981-4D80-504E-1F2B-EE006F1CF22C}"/>
              </a:ext>
            </a:extLst>
          </p:cNvPr>
          <p:cNvCxnSpPr>
            <a:cxnSpLocks/>
            <a:stCxn id="55" idx="3"/>
            <a:endCxn id="58" idx="0"/>
          </p:cNvCxnSpPr>
          <p:nvPr/>
        </p:nvCxnSpPr>
        <p:spPr>
          <a:xfrm flipH="1">
            <a:off x="10317301" y="1031596"/>
            <a:ext cx="477601" cy="2610559"/>
          </a:xfrm>
          <a:prstGeom prst="bentConnector4">
            <a:avLst>
              <a:gd name="adj1" fmla="val -47864"/>
              <a:gd name="adj2" fmla="val 58561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F86D7967-DB91-5971-05F2-F02BFC7DFDEF}"/>
              </a:ext>
            </a:extLst>
          </p:cNvPr>
          <p:cNvCxnSpPr>
            <a:cxnSpLocks/>
            <a:stCxn id="57" idx="3"/>
            <a:endCxn id="58" idx="0"/>
          </p:cNvCxnSpPr>
          <p:nvPr/>
        </p:nvCxnSpPr>
        <p:spPr>
          <a:xfrm>
            <a:off x="9042790" y="2058767"/>
            <a:ext cx="1274511" cy="1583388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943A2D4A-CB4D-E830-87E6-0140E321B1B6}"/>
              </a:ext>
            </a:extLst>
          </p:cNvPr>
          <p:cNvCxnSpPr>
            <a:cxnSpLocks/>
            <a:stCxn id="1030" idx="3"/>
            <a:endCxn id="58" idx="0"/>
          </p:cNvCxnSpPr>
          <p:nvPr/>
        </p:nvCxnSpPr>
        <p:spPr>
          <a:xfrm>
            <a:off x="9834907" y="3046819"/>
            <a:ext cx="482394" cy="595336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5FE6C615-D52E-B8BE-2CCF-C1C3496ADEE4}"/>
              </a:ext>
            </a:extLst>
          </p:cNvPr>
          <p:cNvCxnSpPr>
            <a:cxnSpLocks/>
            <a:stCxn id="1122" idx="1"/>
            <a:endCxn id="52" idx="3"/>
          </p:cNvCxnSpPr>
          <p:nvPr/>
        </p:nvCxnSpPr>
        <p:spPr>
          <a:xfrm rot="10800000" flipV="1">
            <a:off x="4900467" y="2564190"/>
            <a:ext cx="875557" cy="2588703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꺾인 연결선[E] 1027">
            <a:extLst>
              <a:ext uri="{FF2B5EF4-FFF2-40B4-BE49-F238E27FC236}">
                <a16:creationId xmlns:a16="http://schemas.microsoft.com/office/drawing/2014/main" id="{CA09CD59-94F9-97AF-9988-BEEBEFA75C19}"/>
              </a:ext>
            </a:extLst>
          </p:cNvPr>
          <p:cNvCxnSpPr>
            <a:cxnSpLocks/>
          </p:cNvCxnSpPr>
          <p:nvPr/>
        </p:nvCxnSpPr>
        <p:spPr>
          <a:xfrm rot="5400000">
            <a:off x="5542889" y="4129830"/>
            <a:ext cx="1591516" cy="2456014"/>
          </a:xfrm>
          <a:prstGeom prst="bentConnector2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꺾인 연결선[E] 1033">
            <a:extLst>
              <a:ext uri="{FF2B5EF4-FFF2-40B4-BE49-F238E27FC236}">
                <a16:creationId xmlns:a16="http://schemas.microsoft.com/office/drawing/2014/main" id="{F8294881-B932-5A0B-C8BB-14DF8135DE3F}"/>
              </a:ext>
            </a:extLst>
          </p:cNvPr>
          <p:cNvCxnSpPr>
            <a:cxnSpLocks/>
            <a:stCxn id="58" idx="2"/>
            <a:endCxn id="48" idx="0"/>
          </p:cNvCxnSpPr>
          <p:nvPr/>
        </p:nvCxnSpPr>
        <p:spPr>
          <a:xfrm rot="5400000">
            <a:off x="9435735" y="4743229"/>
            <a:ext cx="1088665" cy="674469"/>
          </a:xfrm>
          <a:prstGeom prst="bentConnector3">
            <a:avLst>
              <a:gd name="adj1" fmla="val 50000"/>
            </a:avLst>
          </a:prstGeom>
          <a:ln w="444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6EF6C5E2-13AE-0FD3-CAF4-5E2625CDFE8E}"/>
              </a:ext>
            </a:extLst>
          </p:cNvPr>
          <p:cNvGrpSpPr/>
          <p:nvPr/>
        </p:nvGrpSpPr>
        <p:grpSpPr>
          <a:xfrm>
            <a:off x="8566644" y="5624796"/>
            <a:ext cx="2152375" cy="893976"/>
            <a:chOff x="7776828" y="5695918"/>
            <a:chExt cx="2152375" cy="893976"/>
          </a:xfrm>
        </p:grpSpPr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7F7AED88-41E0-A8B3-78AB-78DB276C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10553" y="5847919"/>
              <a:ext cx="469839" cy="644439"/>
            </a:xfrm>
            <a:prstGeom prst="rect">
              <a:avLst/>
            </a:prstGeom>
          </p:spPr>
        </p:pic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B6C19665-D435-5609-0A17-46FA58E8DB81}"/>
                </a:ext>
              </a:extLst>
            </p:cNvPr>
            <p:cNvSpPr/>
            <p:nvPr/>
          </p:nvSpPr>
          <p:spPr>
            <a:xfrm>
              <a:off x="7776828" y="5695918"/>
              <a:ext cx="215237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494BE5-8CCC-E6FB-51A7-2E865D6392D9}"/>
                </a:ext>
              </a:extLst>
            </p:cNvPr>
            <p:cNvSpPr txBox="1"/>
            <p:nvPr/>
          </p:nvSpPr>
          <p:spPr>
            <a:xfrm>
              <a:off x="8635966" y="5821309"/>
              <a:ext cx="114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정적파일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BF2A5EA3-1D1C-7939-2B34-225444261B4A}"/>
                </a:ext>
              </a:extLst>
            </p:cNvPr>
            <p:cNvSpPr txBox="1"/>
            <p:nvPr/>
          </p:nvSpPr>
          <p:spPr>
            <a:xfrm>
              <a:off x="8652131" y="6131379"/>
              <a:ext cx="752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FCM</a:t>
              </a:r>
              <a:endParaRPr kumimoji="1" lang="ko-Kore-KR" altLang="en-US" dirty="0"/>
            </a:p>
          </p:txBody>
        </p:sp>
      </p:grpSp>
      <p:pic>
        <p:nvPicPr>
          <p:cNvPr id="1050" name="그림 1049">
            <a:extLst>
              <a:ext uri="{FF2B5EF4-FFF2-40B4-BE49-F238E27FC236}">
                <a16:creationId xmlns:a16="http://schemas.microsoft.com/office/drawing/2014/main" id="{D3560D55-D086-47D2-5DA7-8354F926CF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33417" y="2657104"/>
            <a:ext cx="759600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1B6304-1AE4-49C4-9CFF-42BF09845D58}"/>
              </a:ext>
            </a:extLst>
          </p:cNvPr>
          <p:cNvSpPr/>
          <p:nvPr/>
        </p:nvSpPr>
        <p:spPr>
          <a:xfrm>
            <a:off x="0" y="0"/>
            <a:ext cx="12192000" cy="2115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0C08F-8FC0-4A0E-B1E4-176AC30649AF}"/>
              </a:ext>
            </a:extLst>
          </p:cNvPr>
          <p:cNvSpPr txBox="1"/>
          <p:nvPr/>
        </p:nvSpPr>
        <p:spPr>
          <a:xfrm>
            <a:off x="563525" y="131843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2B5454C-89A2-4B1D-A41F-2B63A649778D}"/>
              </a:ext>
            </a:extLst>
          </p:cNvPr>
          <p:cNvSpPr/>
          <p:nvPr/>
        </p:nvSpPr>
        <p:spPr>
          <a:xfrm rot="10800000">
            <a:off x="6096000" y="2115879"/>
            <a:ext cx="6105618" cy="474212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A7D99-912B-4DA3-B70E-50493D97843D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BE2E7198-89EC-1C12-D462-F8B0CC48A75B}"/>
              </a:ext>
            </a:extLst>
          </p:cNvPr>
          <p:cNvSpPr txBox="1"/>
          <p:nvPr/>
        </p:nvSpPr>
        <p:spPr>
          <a:xfrm>
            <a:off x="563525" y="2795604"/>
            <a:ext cx="4881017" cy="389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</a:pPr>
            <a:r>
              <a:rPr lang="ko-KR" sz="3600" b="1" u="none" strike="noStrike" cap="none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Goal</a:t>
            </a:r>
            <a:endParaRPr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0"/>
            </a:pPr>
            <a:r>
              <a:rPr lang="ko-KR" sz="3600" b="1" u="none" strike="noStrike" cap="none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How</a:t>
            </a:r>
            <a:endParaRPr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0"/>
            </a:pPr>
            <a:r>
              <a:rPr lang="ko-KR" sz="3600" b="1" u="none" strike="noStrike" cap="none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Why</a:t>
            </a:r>
            <a:endParaRPr sz="3600" b="1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0"/>
            </a:pPr>
            <a:r>
              <a:rPr lang="ko-KR" sz="3600" b="1" u="none" strike="noStrike" cap="none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Workflow</a:t>
            </a:r>
            <a:endParaRPr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0"/>
            </a:pPr>
            <a:r>
              <a:rPr lang="ko-KR" sz="3600" b="1" u="none" strike="noStrike" cap="none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Schedule</a:t>
            </a:r>
            <a:endParaRPr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6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28">
            <a:extLst>
              <a:ext uri="{FF2B5EF4-FFF2-40B4-BE49-F238E27FC236}">
                <a16:creationId xmlns:a16="http://schemas.microsoft.com/office/drawing/2014/main" id="{A8C1B2AC-3D7D-4A28-5744-F0B609F0D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4535" y="3184825"/>
            <a:ext cx="469839" cy="644439"/>
          </a:xfrm>
          <a:prstGeom prst="rect">
            <a:avLst/>
          </a:prstGeom>
        </p:spPr>
      </p:pic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A85DC263-0E9E-15CE-4DAC-D67B067CA31B}"/>
              </a:ext>
            </a:extLst>
          </p:cNvPr>
          <p:cNvGrpSpPr/>
          <p:nvPr/>
        </p:nvGrpSpPr>
        <p:grpSpPr>
          <a:xfrm>
            <a:off x="2092721" y="4845025"/>
            <a:ext cx="2807745" cy="615737"/>
            <a:chOff x="1151466" y="3006817"/>
            <a:chExt cx="2807745" cy="61573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9F02A65-B95F-2EEC-7479-DFA5380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4584" y="3189729"/>
              <a:ext cx="519805" cy="344846"/>
            </a:xfrm>
            <a:prstGeom prst="rect">
              <a:avLst/>
            </a:prstGeom>
          </p:spPr>
        </p:pic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B3C85F6C-7504-19B0-3E3A-5A2C207F5369}"/>
                </a:ext>
              </a:extLst>
            </p:cNvPr>
            <p:cNvSpPr/>
            <p:nvPr/>
          </p:nvSpPr>
          <p:spPr>
            <a:xfrm>
              <a:off x="1151466" y="3006817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6B783A-4435-2F20-4CFF-246D3E77C3EB}"/>
                </a:ext>
              </a:extLst>
            </p:cNvPr>
            <p:cNvSpPr txBox="1"/>
            <p:nvPr/>
          </p:nvSpPr>
          <p:spPr>
            <a:xfrm>
              <a:off x="1889797" y="3083852"/>
              <a:ext cx="1980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latin typeface="Helvetica" pitchFamily="2" charset="0"/>
                </a:rPr>
                <a:t>API Gateway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A6A7F8E-7591-F6CF-559E-869D64F6083B}"/>
              </a:ext>
            </a:extLst>
          </p:cNvPr>
          <p:cNvGrpSpPr/>
          <p:nvPr/>
        </p:nvGrpSpPr>
        <p:grpSpPr>
          <a:xfrm>
            <a:off x="6255327" y="1028930"/>
            <a:ext cx="4740905" cy="945500"/>
            <a:chOff x="5136872" y="1819053"/>
            <a:chExt cx="4740905" cy="9455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84C3510-445F-54EF-5F07-871B8926D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9324" y="1832879"/>
              <a:ext cx="795003" cy="93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5AE0E6-DFF3-059B-F87D-01F9DBE20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2094" y="1903340"/>
              <a:ext cx="819752" cy="80787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835183C-2611-6377-5F44-51692B125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0572" y="1958172"/>
              <a:ext cx="686290" cy="61573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072EE0-3D93-A914-C6A6-67A9ACFE3A2B}"/>
                </a:ext>
              </a:extLst>
            </p:cNvPr>
            <p:cNvSpPr txBox="1"/>
            <p:nvPr/>
          </p:nvSpPr>
          <p:spPr>
            <a:xfrm>
              <a:off x="6195140" y="212261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Gothic" panose="020B0609070205080204" pitchFamily="49" charset="-128"/>
                  <a:ea typeface="AppleGothic" pitchFamily="2" charset="-127"/>
                </a:rPr>
                <a:t>게시물 서버</a:t>
              </a:r>
              <a:endParaRPr kumimoji="1" lang="en-US" altLang="ko-KR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0B9C7DAD-A267-3496-0E45-67A880ABA666}"/>
                </a:ext>
              </a:extLst>
            </p:cNvPr>
            <p:cNvSpPr/>
            <p:nvPr/>
          </p:nvSpPr>
          <p:spPr>
            <a:xfrm>
              <a:off x="5136872" y="1819053"/>
              <a:ext cx="474090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8CAF5C1-DB1C-B6DE-2F7E-68C17423FE33}"/>
              </a:ext>
            </a:extLst>
          </p:cNvPr>
          <p:cNvGrpSpPr/>
          <p:nvPr/>
        </p:nvGrpSpPr>
        <p:grpSpPr>
          <a:xfrm>
            <a:off x="6260971" y="2073154"/>
            <a:ext cx="4740905" cy="893976"/>
            <a:chOff x="5277982" y="2651161"/>
            <a:chExt cx="4740905" cy="893976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B45ACA2C-7BCB-9F3F-96D1-64073028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24790" y="2784201"/>
              <a:ext cx="847040" cy="6218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1DF0BF5-A27C-4F21-A360-83EB708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8499" y="2790280"/>
              <a:ext cx="686290" cy="61573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26C4E2-FE61-46BA-B62D-E056F8CF7339}"/>
                </a:ext>
              </a:extLst>
            </p:cNvPr>
            <p:cNvSpPr txBox="1"/>
            <p:nvPr/>
          </p:nvSpPr>
          <p:spPr>
            <a:xfrm>
              <a:off x="6377934" y="2941632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채팅</a:t>
              </a:r>
              <a:r>
                <a:rPr kumimoji="1" lang="ko-KR" altLang="en-US" dirty="0"/>
                <a:t> 서버</a:t>
              </a:r>
              <a:endParaRPr kumimoji="1" lang="en-US" altLang="ko-KR" dirty="0"/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989D1A67-3364-1377-4B1F-32DF098B5705}"/>
                </a:ext>
              </a:extLst>
            </p:cNvPr>
            <p:cNvSpPr/>
            <p:nvPr/>
          </p:nvSpPr>
          <p:spPr>
            <a:xfrm>
              <a:off x="5277982" y="2651161"/>
              <a:ext cx="474090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C1768F-15D9-D59B-4AEE-525E5BE6297E}"/>
              </a:ext>
            </a:extLst>
          </p:cNvPr>
          <p:cNvGrpSpPr/>
          <p:nvPr/>
        </p:nvGrpSpPr>
        <p:grpSpPr>
          <a:xfrm>
            <a:off x="6272260" y="3066577"/>
            <a:ext cx="3837755" cy="893976"/>
            <a:chOff x="5289271" y="3588139"/>
            <a:chExt cx="3837755" cy="89397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E334EF-9DB6-2D2A-73C6-1027F926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4680" y="3763101"/>
              <a:ext cx="567640" cy="55372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34B4700-D0E4-D077-840F-871917C6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9325" y="3720740"/>
              <a:ext cx="686290" cy="61573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155545-BCA9-749C-47A3-4D352879A3C1}"/>
                </a:ext>
              </a:extLst>
            </p:cNvPr>
            <p:cNvSpPr txBox="1"/>
            <p:nvPr/>
          </p:nvSpPr>
          <p:spPr>
            <a:xfrm>
              <a:off x="6316112" y="3836617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푸시 </a:t>
              </a:r>
              <a:r>
                <a:rPr kumimoji="1" lang="ko-Kore-KR" altLang="en-US" dirty="0"/>
                <a:t>서버</a:t>
              </a:r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CF574517-E1BE-F965-1814-89F6A31030F3}"/>
                </a:ext>
              </a:extLst>
            </p:cNvPr>
            <p:cNvSpPr/>
            <p:nvPr/>
          </p:nvSpPr>
          <p:spPr>
            <a:xfrm>
              <a:off x="5289271" y="3588139"/>
              <a:ext cx="3837755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E706C34-AEBE-8E68-261D-0FBB115000DF}"/>
              </a:ext>
            </a:extLst>
          </p:cNvPr>
          <p:cNvGrpSpPr/>
          <p:nvPr/>
        </p:nvGrpSpPr>
        <p:grpSpPr>
          <a:xfrm>
            <a:off x="6255327" y="4007315"/>
            <a:ext cx="3837756" cy="999068"/>
            <a:chOff x="5272338" y="4528877"/>
            <a:chExt cx="3837756" cy="99906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C8FD1DC-8CF5-6505-42E8-A98A2B7C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05543" y="4528877"/>
              <a:ext cx="1850126" cy="99906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2A725B-EE8E-8735-3D95-959404BACBDD}"/>
                </a:ext>
              </a:extLst>
            </p:cNvPr>
            <p:cNvSpPr txBox="1"/>
            <p:nvPr/>
          </p:nvSpPr>
          <p:spPr>
            <a:xfrm>
              <a:off x="7280330" y="484374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인증서버</a:t>
              </a:r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9FEFDFA1-C988-48B2-9158-33964FA67533}"/>
                </a:ext>
              </a:extLst>
            </p:cNvPr>
            <p:cNvSpPr/>
            <p:nvPr/>
          </p:nvSpPr>
          <p:spPr>
            <a:xfrm>
              <a:off x="5272338" y="4581423"/>
              <a:ext cx="3837756" cy="893976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EF4F4E3C-C61B-045C-DE99-DA3A9C95B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0015" y="2157109"/>
            <a:ext cx="461530" cy="719986"/>
          </a:xfrm>
          <a:prstGeom prst="rect">
            <a:avLst/>
          </a:prstGeom>
        </p:spPr>
      </p:pic>
      <p:sp>
        <p:nvSpPr>
          <p:cNvPr id="1030" name="모서리가 둥근 직사각형 1029">
            <a:extLst>
              <a:ext uri="{FF2B5EF4-FFF2-40B4-BE49-F238E27FC236}">
                <a16:creationId xmlns:a16="http://schemas.microsoft.com/office/drawing/2014/main" id="{650A146F-CA2D-4CEB-D850-60BC17A14DA9}"/>
              </a:ext>
            </a:extLst>
          </p:cNvPr>
          <p:cNvSpPr/>
          <p:nvPr/>
        </p:nvSpPr>
        <p:spPr>
          <a:xfrm>
            <a:off x="6294838" y="5013775"/>
            <a:ext cx="3798246" cy="893976"/>
          </a:xfrm>
          <a:prstGeom prst="roundRect">
            <a:avLst/>
          </a:prstGeom>
          <a:noFill/>
          <a:ln w="508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338A844-7E02-D437-F04D-23BC11EC9CCA}"/>
              </a:ext>
            </a:extLst>
          </p:cNvPr>
          <p:cNvSpPr txBox="1"/>
          <p:nvPr/>
        </p:nvSpPr>
        <p:spPr>
          <a:xfrm>
            <a:off x="7294175" y="527609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정적파일 저장 서버</a:t>
            </a:r>
            <a:endParaRPr kumimoji="1" lang="ko-Kore-KR" altLang="en-US" dirty="0"/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98A0C23F-43BA-F158-4E6F-A405C15D567A}"/>
              </a:ext>
            </a:extLst>
          </p:cNvPr>
          <p:cNvGrpSpPr/>
          <p:nvPr/>
        </p:nvGrpSpPr>
        <p:grpSpPr>
          <a:xfrm>
            <a:off x="157233" y="3148959"/>
            <a:ext cx="3034534" cy="1092580"/>
            <a:chOff x="1819688" y="706878"/>
            <a:chExt cx="3034534" cy="1092580"/>
          </a:xfrm>
        </p:grpSpPr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4154B8-9FFC-5005-9A18-3E5595F4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98187" y="942018"/>
              <a:ext cx="1866900" cy="622300"/>
            </a:xfrm>
            <a:prstGeom prst="rect">
              <a:avLst/>
            </a:prstGeom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419CB12-A92D-D218-A75F-A79E68FBEC90}"/>
                </a:ext>
              </a:extLst>
            </p:cNvPr>
            <p:cNvSpPr txBox="1"/>
            <p:nvPr/>
          </p:nvSpPr>
          <p:spPr>
            <a:xfrm>
              <a:off x="3908219" y="791503"/>
              <a:ext cx="8499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Ribbon</a:t>
              </a:r>
            </a:p>
            <a:p>
              <a:r>
                <a:rPr kumimoji="1" lang="en-US" altLang="ko-Kore-KR" dirty="0" err="1"/>
                <a:t>Hystrix</a:t>
              </a:r>
              <a:endParaRPr kumimoji="1" lang="en-US" altLang="ko-Kore-KR" dirty="0"/>
            </a:p>
            <a:p>
              <a:r>
                <a:rPr kumimoji="1" lang="en-US" altLang="ko-Kore-KR" dirty="0" err="1"/>
                <a:t>Zuul</a:t>
              </a:r>
              <a:endParaRPr kumimoji="1" lang="en-US" altLang="ko-Kore-KR" dirty="0"/>
            </a:p>
          </p:txBody>
        </p:sp>
        <p:sp>
          <p:nvSpPr>
            <p:cNvPr id="1035" name="모서리가 둥근 직사각형 1034">
              <a:extLst>
                <a:ext uri="{FF2B5EF4-FFF2-40B4-BE49-F238E27FC236}">
                  <a16:creationId xmlns:a16="http://schemas.microsoft.com/office/drawing/2014/main" id="{72027188-3AB3-C108-80FD-96C907390DEB}"/>
                </a:ext>
              </a:extLst>
            </p:cNvPr>
            <p:cNvSpPr/>
            <p:nvPr/>
          </p:nvSpPr>
          <p:spPr>
            <a:xfrm>
              <a:off x="1819688" y="706878"/>
              <a:ext cx="3034534" cy="1092580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09BD2FA4-F0D5-7926-45AB-44D0FB165814}"/>
              </a:ext>
            </a:extLst>
          </p:cNvPr>
          <p:cNvGrpSpPr/>
          <p:nvPr/>
        </p:nvGrpSpPr>
        <p:grpSpPr>
          <a:xfrm>
            <a:off x="2105939" y="5747777"/>
            <a:ext cx="3004701" cy="770995"/>
            <a:chOff x="646929" y="5666126"/>
            <a:chExt cx="3181410" cy="745243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FDFFA716-08FB-8C85-9369-91FD9B6E0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08308" y="5819201"/>
              <a:ext cx="439097" cy="447751"/>
            </a:xfrm>
            <a:prstGeom prst="rect">
              <a:avLst/>
            </a:prstGeom>
          </p:spPr>
        </p:pic>
        <p:pic>
          <p:nvPicPr>
            <p:cNvPr id="31" name="그림 30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B30B0247-3A25-57EA-D71A-8DAC0B72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16980" y="5754370"/>
              <a:ext cx="568757" cy="568757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D5688A09-17C0-3642-C326-31C07B41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3012" y="5819201"/>
              <a:ext cx="439096" cy="439096"/>
            </a:xfrm>
            <a:prstGeom prst="rect">
              <a:avLst/>
            </a:prstGeom>
          </p:spPr>
        </p:pic>
        <p:sp>
          <p:nvSpPr>
            <p:cNvPr id="1048" name="모서리가 둥근 직사각형 1047">
              <a:extLst>
                <a:ext uri="{FF2B5EF4-FFF2-40B4-BE49-F238E27FC236}">
                  <a16:creationId xmlns:a16="http://schemas.microsoft.com/office/drawing/2014/main" id="{9323B9F0-2A9F-0E3C-E555-56BCC87BC9F7}"/>
                </a:ext>
              </a:extLst>
            </p:cNvPr>
            <p:cNvSpPr/>
            <p:nvPr/>
          </p:nvSpPr>
          <p:spPr>
            <a:xfrm>
              <a:off x="646929" y="5666126"/>
              <a:ext cx="3181410" cy="745243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D43E7A8-1829-0002-77DE-B63152304A67}"/>
                </a:ext>
              </a:extLst>
            </p:cNvPr>
            <p:cNvSpPr txBox="1"/>
            <p:nvPr/>
          </p:nvSpPr>
          <p:spPr>
            <a:xfrm>
              <a:off x="2598901" y="5854082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Oauth2.0</a:t>
              </a:r>
              <a:endParaRPr kumimoji="1" lang="ko-Kore-KR" altLang="en-US" dirty="0"/>
            </a:p>
          </p:txBody>
        </p: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A79A25D-9C72-2CA8-8269-76C200092F69}"/>
              </a:ext>
            </a:extLst>
          </p:cNvPr>
          <p:cNvGrpSpPr/>
          <p:nvPr/>
        </p:nvGrpSpPr>
        <p:grpSpPr>
          <a:xfrm>
            <a:off x="254890" y="435087"/>
            <a:ext cx="2807745" cy="615737"/>
            <a:chOff x="112144" y="1021702"/>
            <a:chExt cx="2807745" cy="615737"/>
          </a:xfrm>
        </p:grpSpPr>
        <p:sp>
          <p:nvSpPr>
            <p:cNvPr id="1052" name="모서리가 둥근 직사각형 1051">
              <a:extLst>
                <a:ext uri="{FF2B5EF4-FFF2-40B4-BE49-F238E27FC236}">
                  <a16:creationId xmlns:a16="http://schemas.microsoft.com/office/drawing/2014/main" id="{4D8EDAFF-3A94-81D3-29DF-7DB76A3AB85F}"/>
                </a:ext>
              </a:extLst>
            </p:cNvPr>
            <p:cNvSpPr/>
            <p:nvPr/>
          </p:nvSpPr>
          <p:spPr>
            <a:xfrm>
              <a:off x="112144" y="1021702"/>
              <a:ext cx="2807745" cy="615737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73E5B31D-FD4A-E831-FC6A-CA24424898B9}"/>
                </a:ext>
              </a:extLst>
            </p:cNvPr>
            <p:cNvSpPr txBox="1"/>
            <p:nvPr/>
          </p:nvSpPr>
          <p:spPr>
            <a:xfrm>
              <a:off x="681656" y="1127431"/>
              <a:ext cx="2147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Naver Map Open API</a:t>
              </a:r>
            </a:p>
          </p:txBody>
        </p:sp>
      </p:grp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27AF0F71-A995-8AC5-56E9-93785E971019}"/>
              </a:ext>
            </a:extLst>
          </p:cNvPr>
          <p:cNvGrpSpPr/>
          <p:nvPr/>
        </p:nvGrpSpPr>
        <p:grpSpPr>
          <a:xfrm>
            <a:off x="246940" y="1506668"/>
            <a:ext cx="4740905" cy="1103107"/>
            <a:chOff x="96101" y="2066898"/>
            <a:chExt cx="4740905" cy="110310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B324B9-F547-076D-D4F5-29B60DB1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4323" y="2066898"/>
              <a:ext cx="1620677" cy="867600"/>
            </a:xfrm>
            <a:prstGeom prst="rect">
              <a:avLst/>
            </a:prstGeom>
          </p:spPr>
        </p:pic>
        <p:pic>
          <p:nvPicPr>
            <p:cNvPr id="1037" name="그림 1036">
              <a:extLst>
                <a:ext uri="{FF2B5EF4-FFF2-40B4-BE49-F238E27FC236}">
                  <a16:creationId xmlns:a16="http://schemas.microsoft.com/office/drawing/2014/main" id="{821ADA8F-E46C-9F79-775A-1FA1EED1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53789" y="2482620"/>
              <a:ext cx="1094867" cy="484510"/>
            </a:xfrm>
            <a:prstGeom prst="rect">
              <a:avLst/>
            </a:prstGeom>
          </p:spPr>
        </p:pic>
        <p:pic>
          <p:nvPicPr>
            <p:cNvPr id="1039" name="그림 1038">
              <a:extLst>
                <a:ext uri="{FF2B5EF4-FFF2-40B4-BE49-F238E27FC236}">
                  <a16:creationId xmlns:a16="http://schemas.microsoft.com/office/drawing/2014/main" id="{F002F6DD-B5C6-9734-22CF-055ED7F8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58912" y="2474026"/>
              <a:ext cx="1085596" cy="509701"/>
            </a:xfrm>
            <a:prstGeom prst="rect">
              <a:avLst/>
            </a:prstGeom>
          </p:spPr>
        </p:pic>
        <p:sp>
          <p:nvSpPr>
            <p:cNvPr id="1054" name="모서리가 둥근 직사각형 1053">
              <a:extLst>
                <a:ext uri="{FF2B5EF4-FFF2-40B4-BE49-F238E27FC236}">
                  <a16:creationId xmlns:a16="http://schemas.microsoft.com/office/drawing/2014/main" id="{0D0C2ED9-7ADA-B4BA-5331-B741C41837EF}"/>
                </a:ext>
              </a:extLst>
            </p:cNvPr>
            <p:cNvSpPr/>
            <p:nvPr/>
          </p:nvSpPr>
          <p:spPr>
            <a:xfrm>
              <a:off x="96101" y="2216364"/>
              <a:ext cx="4740905" cy="953641"/>
            </a:xfrm>
            <a:prstGeom prst="roundRect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E2B2B8E-8841-1F85-12A2-E236FFD90BF0}"/>
                </a:ext>
              </a:extLst>
            </p:cNvPr>
            <p:cNvSpPr txBox="1"/>
            <p:nvPr/>
          </p:nvSpPr>
          <p:spPr>
            <a:xfrm>
              <a:off x="3641569" y="2532673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Android</a:t>
              </a:r>
              <a:endParaRPr kumimoji="1" lang="ko-Kore-KR" altLang="en-US" dirty="0"/>
            </a:p>
          </p:txBody>
        </p:sp>
      </p:grpSp>
      <p:cxnSp>
        <p:nvCxnSpPr>
          <p:cNvPr id="1065" name="꺾인 연결선[E] 1064">
            <a:extLst>
              <a:ext uri="{FF2B5EF4-FFF2-40B4-BE49-F238E27FC236}">
                <a16:creationId xmlns:a16="http://schemas.microsoft.com/office/drawing/2014/main" id="{6D84864E-BA90-CA23-7B1C-F8067B704BF8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3062635" y="742956"/>
            <a:ext cx="816743" cy="882293"/>
          </a:xfrm>
          <a:prstGeom prst="bent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4F0D9F2-BBA2-70FA-AE90-0FE7A8E5F8B4}"/>
              </a:ext>
            </a:extLst>
          </p:cNvPr>
          <p:cNvSpPr txBox="1"/>
          <p:nvPr/>
        </p:nvSpPr>
        <p:spPr>
          <a:xfrm>
            <a:off x="3809715" y="3274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</a:p>
        </p:txBody>
      </p:sp>
      <p:cxnSp>
        <p:nvCxnSpPr>
          <p:cNvPr id="1071" name="꺾인 연결선[E] 1070">
            <a:extLst>
              <a:ext uri="{FF2B5EF4-FFF2-40B4-BE49-F238E27FC236}">
                <a16:creationId xmlns:a16="http://schemas.microsoft.com/office/drawing/2014/main" id="{741F02D9-D7FA-E545-4DD1-91D2FB693D0E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4900466" y="1475918"/>
            <a:ext cx="1354861" cy="3676976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꺾인 연결선[E] 1071">
            <a:extLst>
              <a:ext uri="{FF2B5EF4-FFF2-40B4-BE49-F238E27FC236}">
                <a16:creationId xmlns:a16="http://schemas.microsoft.com/office/drawing/2014/main" id="{8522FBFB-45EF-91C7-BD64-3A133D4A5B93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 flipV="1">
            <a:off x="4900466" y="2520142"/>
            <a:ext cx="1360505" cy="2632752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꺾인 연결선[E] 1074">
            <a:extLst>
              <a:ext uri="{FF2B5EF4-FFF2-40B4-BE49-F238E27FC236}">
                <a16:creationId xmlns:a16="http://schemas.microsoft.com/office/drawing/2014/main" id="{8FD2A579-AAC4-FD2D-8075-8DC03C9546CD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4900466" y="3513565"/>
            <a:ext cx="1371794" cy="1639329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꺾인 연결선[E] 1077">
            <a:extLst>
              <a:ext uri="{FF2B5EF4-FFF2-40B4-BE49-F238E27FC236}">
                <a16:creationId xmlns:a16="http://schemas.microsoft.com/office/drawing/2014/main" id="{C8B6B27B-04EA-22A0-D7CF-21FD2AC34DB1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4900466" y="4506849"/>
            <a:ext cx="1354861" cy="646045"/>
          </a:xfrm>
          <a:prstGeom prst="bent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꺾인 연결선[E] 1080">
            <a:extLst>
              <a:ext uri="{FF2B5EF4-FFF2-40B4-BE49-F238E27FC236}">
                <a16:creationId xmlns:a16="http://schemas.microsoft.com/office/drawing/2014/main" id="{F29A30AA-71F0-6DEA-B175-2AE553EE1A7F}"/>
              </a:ext>
            </a:extLst>
          </p:cNvPr>
          <p:cNvCxnSpPr>
            <a:cxnSpLocks/>
            <a:stCxn id="1054" idx="3"/>
            <a:endCxn id="52" idx="0"/>
          </p:cNvCxnSpPr>
          <p:nvPr/>
        </p:nvCxnSpPr>
        <p:spPr>
          <a:xfrm flipH="1">
            <a:off x="3496594" y="2132955"/>
            <a:ext cx="1491251" cy="2712070"/>
          </a:xfrm>
          <a:prstGeom prst="bentConnector4">
            <a:avLst>
              <a:gd name="adj1" fmla="val -15329"/>
              <a:gd name="adj2" fmla="val 58791"/>
            </a:avLst>
          </a:prstGeom>
          <a:ln w="444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3" name="그림 1102">
            <a:extLst>
              <a:ext uri="{FF2B5EF4-FFF2-40B4-BE49-F238E27FC236}">
                <a16:creationId xmlns:a16="http://schemas.microsoft.com/office/drawing/2014/main" id="{55CDE7C8-E9E9-0EFF-C901-6DC900436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314" y="5152894"/>
            <a:ext cx="686290" cy="615737"/>
          </a:xfrm>
          <a:prstGeom prst="rect">
            <a:avLst/>
          </a:prstGeom>
        </p:spPr>
      </p:pic>
      <p:cxnSp>
        <p:nvCxnSpPr>
          <p:cNvPr id="1112" name="꺾인 연결선[E] 1111">
            <a:extLst>
              <a:ext uri="{FF2B5EF4-FFF2-40B4-BE49-F238E27FC236}">
                <a16:creationId xmlns:a16="http://schemas.microsoft.com/office/drawing/2014/main" id="{766D8455-7801-FE1E-F6C3-61380007798F}"/>
              </a:ext>
            </a:extLst>
          </p:cNvPr>
          <p:cNvCxnSpPr>
            <a:cxnSpLocks/>
            <a:stCxn id="59" idx="3"/>
            <a:endCxn id="1048" idx="3"/>
          </p:cNvCxnSpPr>
          <p:nvPr/>
        </p:nvCxnSpPr>
        <p:spPr>
          <a:xfrm flipH="1">
            <a:off x="5110640" y="4506849"/>
            <a:ext cx="4982443" cy="1626426"/>
          </a:xfrm>
          <a:prstGeom prst="bentConnector3">
            <a:avLst>
              <a:gd name="adj1" fmla="val -14104"/>
            </a:avLst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직선 화살표 연결선 1119">
            <a:extLst>
              <a:ext uri="{FF2B5EF4-FFF2-40B4-BE49-F238E27FC236}">
                <a16:creationId xmlns:a16="http://schemas.microsoft.com/office/drawing/2014/main" id="{14BC5C54-57C2-0610-D221-2661F6ABAF24}"/>
              </a:ext>
            </a:extLst>
          </p:cNvPr>
          <p:cNvCxnSpPr>
            <a:stCxn id="58" idx="3"/>
            <a:endCxn id="29" idx="1"/>
          </p:cNvCxnSpPr>
          <p:nvPr/>
        </p:nvCxnSpPr>
        <p:spPr>
          <a:xfrm flipV="1">
            <a:off x="10110015" y="3507045"/>
            <a:ext cx="1434520" cy="652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" name="모서리가 둥근 직사각형 1121">
            <a:extLst>
              <a:ext uri="{FF2B5EF4-FFF2-40B4-BE49-F238E27FC236}">
                <a16:creationId xmlns:a16="http://schemas.microsoft.com/office/drawing/2014/main" id="{6CDC063F-BD81-5C06-A913-71ED38D4884E}"/>
              </a:ext>
            </a:extLst>
          </p:cNvPr>
          <p:cNvSpPr/>
          <p:nvPr/>
        </p:nvSpPr>
        <p:spPr>
          <a:xfrm>
            <a:off x="5874307" y="752703"/>
            <a:ext cx="5486804" cy="5766069"/>
          </a:xfrm>
          <a:prstGeom prst="roundRect">
            <a:avLst/>
          </a:prstGeom>
          <a:noFill/>
          <a:ln w="508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CB092EE1-615A-1A37-0B83-1E21506592D6}"/>
              </a:ext>
            </a:extLst>
          </p:cNvPr>
          <p:cNvSpPr txBox="1"/>
          <p:nvPr/>
        </p:nvSpPr>
        <p:spPr>
          <a:xfrm>
            <a:off x="6388532" y="32623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그룹</a:t>
            </a:r>
            <a:endParaRPr kumimoji="1" lang="ko-Kore-KR" altLang="en-US" dirty="0"/>
          </a:p>
        </p:txBody>
      </p:sp>
      <p:pic>
        <p:nvPicPr>
          <p:cNvPr id="1127" name="그림 1126">
            <a:extLst>
              <a:ext uri="{FF2B5EF4-FFF2-40B4-BE49-F238E27FC236}">
                <a16:creationId xmlns:a16="http://schemas.microsoft.com/office/drawing/2014/main" id="{F6714515-D552-FC51-6895-AB53500B9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669" y="4240270"/>
            <a:ext cx="567640" cy="553727"/>
          </a:xfrm>
          <a:prstGeom prst="rect">
            <a:avLst/>
          </a:prstGeom>
        </p:spPr>
      </p:pic>
      <p:pic>
        <p:nvPicPr>
          <p:cNvPr id="1128" name="그림 1127">
            <a:extLst>
              <a:ext uri="{FF2B5EF4-FFF2-40B4-BE49-F238E27FC236}">
                <a16:creationId xmlns:a16="http://schemas.microsoft.com/office/drawing/2014/main" id="{B8971664-65D6-5A10-385F-4CD0ECB043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5" y="5212082"/>
            <a:ext cx="567640" cy="553727"/>
          </a:xfrm>
          <a:prstGeom prst="rect">
            <a:avLst/>
          </a:prstGeom>
        </p:spPr>
      </p:pic>
      <p:pic>
        <p:nvPicPr>
          <p:cNvPr id="1130" name="그림 1129">
            <a:extLst>
              <a:ext uri="{FF2B5EF4-FFF2-40B4-BE49-F238E27FC236}">
                <a16:creationId xmlns:a16="http://schemas.microsoft.com/office/drawing/2014/main" id="{1136035C-5334-5D05-CCFA-786E731CE34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4628" y="529003"/>
            <a:ext cx="426261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46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36BBE2-B172-797A-2395-27A5E170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44" y="0"/>
            <a:ext cx="7628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3533A7-2E26-6888-043D-A202DE7AB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2400"/>
            <a:ext cx="1187669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827897-FCCD-F54A-C422-714355B4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" y="387261"/>
            <a:ext cx="10815070" cy="60834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B2097C-0C99-E707-4B4C-E542B9966C73}"/>
              </a:ext>
            </a:extLst>
          </p:cNvPr>
          <p:cNvSpPr txBox="1"/>
          <p:nvPr/>
        </p:nvSpPr>
        <p:spPr>
          <a:xfrm>
            <a:off x="4775056" y="22148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메인페이지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예상도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EE61E9-FD26-ABCF-115A-F89032CC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845" y="785495"/>
            <a:ext cx="2949895" cy="5247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6B1741-7155-5AFE-F16A-340DC2D1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0" y="785495"/>
            <a:ext cx="2949895" cy="52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E6B30E-F79D-A8FC-9EC4-D908F2E3B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980" y="86360"/>
            <a:ext cx="8228039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0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FE0006-7C6D-CEBC-8D6B-AB654848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0"/>
            <a:ext cx="10824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84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D72D2F-53F2-DBEE-3C0A-A91E5AFD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4" y="0"/>
            <a:ext cx="11122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72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DCB85-ACAC-F30C-72F4-874D9BDD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8" y="241300"/>
            <a:ext cx="1109054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815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2675EF-A404-41AE-B36D-5E6AE92D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939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499190"/>
            <a:ext cx="4219353" cy="38596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4B737-AA65-4B17-9CEB-BA3CA9E6CE1C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 flipH="1">
            <a:off x="5448540" y="3105833"/>
            <a:ext cx="163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GOAL</a:t>
            </a:r>
            <a:endParaRPr lang="ko-KR" altLang="en-US" sz="36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48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3;p5">
            <a:extLst>
              <a:ext uri="{FF2B5EF4-FFF2-40B4-BE49-F238E27FC236}">
                <a16:creationId xmlns:a16="http://schemas.microsoft.com/office/drawing/2014/main" id="{015C2033-F634-C952-BC97-1F51BEA9CCA4}"/>
              </a:ext>
            </a:extLst>
          </p:cNvPr>
          <p:cNvSpPr txBox="1"/>
          <p:nvPr/>
        </p:nvSpPr>
        <p:spPr>
          <a:xfrm>
            <a:off x="450063" y="3075057"/>
            <a:ext cx="112918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effectLst>
                  <a:outerShdw blurRad="215900" dir="5400000" algn="ctr" rotWithShape="0">
                    <a:schemeClr val="accent2">
                      <a:alpha val="0"/>
                    </a:schemeClr>
                  </a:outerShdw>
                  <a:reflection stA="94000" endPos="0" dist="50800" dir="5400000" sy="-100000" algn="bl" rotWithShape="0"/>
                </a:effectLst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그렇다면 각자의 욕망의 항아리를 채우고 나가자!</a:t>
            </a:r>
            <a:endParaRPr sz="4000" b="1" dirty="0">
              <a:effectLst>
                <a:outerShdw blurRad="215900" dir="5400000" algn="ctr" rotWithShape="0">
                  <a:schemeClr val="accent2">
                    <a:alpha val="0"/>
                  </a:schemeClr>
                </a:outerShdw>
                <a:reflection stA="94000" endPos="0" dist="50800" dir="5400000" sy="-100000" algn="bl" rotWithShape="0"/>
              </a:effectLst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759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75F532-F88B-87AF-D4BF-D04C9D35191E}"/>
              </a:ext>
            </a:extLst>
          </p:cNvPr>
          <p:cNvSpPr/>
          <p:nvPr/>
        </p:nvSpPr>
        <p:spPr>
          <a:xfrm>
            <a:off x="3255437" y="2863085"/>
            <a:ext cx="2356811" cy="2904041"/>
          </a:xfrm>
          <a:prstGeom prst="rect">
            <a:avLst/>
          </a:prstGeom>
          <a:solidFill>
            <a:schemeClr val="accent1">
              <a:alpha val="95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27ADD6-846E-D5EF-CD47-930824086B57}"/>
              </a:ext>
            </a:extLst>
          </p:cNvPr>
          <p:cNvSpPr/>
          <p:nvPr/>
        </p:nvSpPr>
        <p:spPr>
          <a:xfrm>
            <a:off x="407998" y="2863085"/>
            <a:ext cx="2309202" cy="2972953"/>
          </a:xfrm>
          <a:prstGeom prst="rect">
            <a:avLst/>
          </a:prstGeom>
          <a:solidFill>
            <a:schemeClr val="accent2">
              <a:alpha val="1039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E2C5B0-D03C-2D39-3911-AE26724C0D1D}"/>
              </a:ext>
            </a:extLst>
          </p:cNvPr>
          <p:cNvSpPr/>
          <p:nvPr/>
        </p:nvSpPr>
        <p:spPr>
          <a:xfrm>
            <a:off x="6154655" y="2864410"/>
            <a:ext cx="2408839" cy="2901392"/>
          </a:xfrm>
          <a:prstGeom prst="rect">
            <a:avLst/>
          </a:prstGeom>
          <a:solidFill>
            <a:schemeClr val="accent4">
              <a:lumMod val="90000"/>
              <a:alpha val="1011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604FB9-A001-A16B-4539-4A29DCCB6A0C}"/>
              </a:ext>
            </a:extLst>
          </p:cNvPr>
          <p:cNvSpPr/>
          <p:nvPr/>
        </p:nvSpPr>
        <p:spPr>
          <a:xfrm>
            <a:off x="9052647" y="2864410"/>
            <a:ext cx="2333743" cy="2901392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A64567-DAFF-42D4-8794-1615F982DD13}"/>
              </a:ext>
            </a:extLst>
          </p:cNvPr>
          <p:cNvSpPr/>
          <p:nvPr/>
        </p:nvSpPr>
        <p:spPr>
          <a:xfrm>
            <a:off x="401122" y="1803819"/>
            <a:ext cx="2333743" cy="95590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7F72-BBF0-4807-B27C-87F566C6E688}"/>
              </a:ext>
            </a:extLst>
          </p:cNvPr>
          <p:cNvSpPr txBox="1"/>
          <p:nvPr/>
        </p:nvSpPr>
        <p:spPr>
          <a:xfrm>
            <a:off x="1066310" y="204122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김동훈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F8C2EC-D5A7-4AD6-9DC8-A0BF34158001}"/>
              </a:ext>
            </a:extLst>
          </p:cNvPr>
          <p:cNvSpPr/>
          <p:nvPr/>
        </p:nvSpPr>
        <p:spPr>
          <a:xfrm>
            <a:off x="3273102" y="1815859"/>
            <a:ext cx="2333743" cy="95590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FDE4F-581D-410F-9BFD-92DE61BC33A8}"/>
              </a:ext>
            </a:extLst>
          </p:cNvPr>
          <p:cNvSpPr/>
          <p:nvPr/>
        </p:nvSpPr>
        <p:spPr>
          <a:xfrm>
            <a:off x="9052648" y="1797749"/>
            <a:ext cx="2333743" cy="955902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401122" y="354863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각자 관심있는 분야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DE0C26-0112-57AE-9E02-3CC28F9CC9AF}"/>
              </a:ext>
            </a:extLst>
          </p:cNvPr>
          <p:cNvSpPr/>
          <p:nvPr/>
        </p:nvSpPr>
        <p:spPr>
          <a:xfrm>
            <a:off x="6155870" y="1797749"/>
            <a:ext cx="2407624" cy="955902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1B89E-AF40-C595-0993-26152FF67C9A}"/>
              </a:ext>
            </a:extLst>
          </p:cNvPr>
          <p:cNvSpPr txBox="1"/>
          <p:nvPr/>
        </p:nvSpPr>
        <p:spPr>
          <a:xfrm>
            <a:off x="3943683" y="204122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안재진</a:t>
            </a:r>
            <a:endParaRPr lang="ko-KR" altLang="en-US" sz="2400" b="1" spc="-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BFBE6E-668E-43AB-11F2-7C2DA20F7EC0}"/>
              </a:ext>
            </a:extLst>
          </p:cNvPr>
          <p:cNvSpPr txBox="1"/>
          <p:nvPr/>
        </p:nvSpPr>
        <p:spPr>
          <a:xfrm>
            <a:off x="6863392" y="204123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오세환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85A85-CE7D-0CC8-3DDD-0EA87FB57C38}"/>
              </a:ext>
            </a:extLst>
          </p:cNvPr>
          <p:cNvSpPr txBox="1"/>
          <p:nvPr/>
        </p:nvSpPr>
        <p:spPr>
          <a:xfrm>
            <a:off x="9710830" y="2041231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채현수</a:t>
            </a:r>
            <a:endParaRPr lang="ko-KR" altLang="en-US" sz="2400" b="1" spc="-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3C609-4101-DEE2-593D-B46DC9A457F2}"/>
              </a:ext>
            </a:extLst>
          </p:cNvPr>
          <p:cNvSpPr txBox="1"/>
          <p:nvPr/>
        </p:nvSpPr>
        <p:spPr>
          <a:xfrm>
            <a:off x="401122" y="2893180"/>
            <a:ext cx="233374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ko-KR" altLang="en-US" sz="2000" u="none" strike="noStrike" cap="none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채팅</a:t>
            </a:r>
          </a:p>
          <a:p>
            <a:pPr marL="171450" marR="0" lvl="1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ko-KR" altLang="en-US" sz="2000" u="none" strike="noStrike" cap="none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라이브 영상</a:t>
            </a:r>
          </a:p>
          <a:p>
            <a:pPr marL="171450" marR="0" lvl="1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u="none" strike="noStrike" cap="none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NoSQL</a:t>
            </a:r>
            <a:endParaRPr lang="en-US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marR="0" lvl="1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u="none" strike="noStrike" cap="none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Oauth</a:t>
            </a:r>
            <a:endParaRPr lang="en-US" altLang="ko-Kore-KR" sz="2000" u="none" strike="noStrike" cap="none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L="171450" marR="0" lvl="1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u="none" strike="noStrike" cap="none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Docker</a:t>
            </a:r>
            <a:endParaRPr lang="en-US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marR="0" lvl="1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ore-KR" sz="2000" b="0" i="0" u="none" strike="noStrike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Kubernetes</a:t>
            </a:r>
            <a:endParaRPr lang="ko-KR" altLang="en-US" sz="20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L="171450" marR="0" lvl="1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redis</a:t>
            </a:r>
            <a:r>
              <a:rPr lang="en-US" altLang="ko-KR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캐시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0EE6F-DC3A-4E06-D67E-11C061B96299}"/>
              </a:ext>
            </a:extLst>
          </p:cNvPr>
          <p:cNvSpPr txBox="1"/>
          <p:nvPr/>
        </p:nvSpPr>
        <p:spPr>
          <a:xfrm>
            <a:off x="3273102" y="2893180"/>
            <a:ext cx="2865121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인증</a:t>
            </a:r>
          </a:p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refreshToken</a:t>
            </a:r>
            <a:endParaRPr lang="en-US" altLang="ko-KR" sz="20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redis</a:t>
            </a:r>
            <a:r>
              <a:rPr lang="en-US" altLang="ko-KR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캐시</a:t>
            </a:r>
          </a:p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Oauth</a:t>
            </a:r>
            <a:endParaRPr lang="en-US" altLang="ko-Kore-KR" sz="20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88656-C90C-1DB4-7784-11A988E7DCBA}"/>
              </a:ext>
            </a:extLst>
          </p:cNvPr>
          <p:cNvSpPr txBox="1"/>
          <p:nvPr/>
        </p:nvSpPr>
        <p:spPr>
          <a:xfrm>
            <a:off x="6096000" y="2893180"/>
            <a:ext cx="2956648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cqrs</a:t>
            </a:r>
            <a:r>
              <a:rPr lang="en-US" altLang="ko-KR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패턴</a:t>
            </a:r>
            <a:endParaRPr lang="en-US" altLang="ko-KR" sz="20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Docker</a:t>
            </a:r>
            <a:endParaRPr lang="en-US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ore-KR" sz="2000" u="none" strike="noStrike" dirty="0">
                <a:solidFill>
                  <a:srgbClr val="202124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Kubernetes</a:t>
            </a:r>
            <a:endParaRPr lang="ko-KR" altLang="en-US" sz="20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R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elastic search</a:t>
            </a:r>
            <a:endParaRPr lang="en-US" altLang="ko-Kore-KR" sz="20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38E062-F5B4-EA32-61E5-AB63DB342540}"/>
              </a:ext>
            </a:extLst>
          </p:cNvPr>
          <p:cNvSpPr txBox="1"/>
          <p:nvPr/>
        </p:nvSpPr>
        <p:spPr>
          <a:xfrm>
            <a:off x="9052648" y="2893180"/>
            <a:ext cx="2956648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비대칭 레이아웃 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개인화 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</a:p>
          <a:p>
            <a:pPr marL="1714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</a:pP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Inclusive 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디자인</a:t>
            </a:r>
            <a:endParaRPr lang="ko-KR" altLang="en-US" sz="2000" u="none" strike="noStrike" cap="none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6075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43C7DE9-9261-480D-8730-96C06E16F190}"/>
              </a:ext>
            </a:extLst>
          </p:cNvPr>
          <p:cNvSpPr txBox="1"/>
          <p:nvPr/>
        </p:nvSpPr>
        <p:spPr>
          <a:xfrm>
            <a:off x="5164928" y="3029537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65B850C-6A37-4FFE-86D8-FBC9806E0099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3E13FE-807F-0523-35F8-77B84489604E}"/>
              </a:ext>
            </a:extLst>
          </p:cNvPr>
          <p:cNvSpPr txBox="1"/>
          <p:nvPr/>
        </p:nvSpPr>
        <p:spPr>
          <a:xfrm>
            <a:off x="401122" y="354863"/>
            <a:ext cx="1970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팀의 목표</a:t>
            </a:r>
          </a:p>
        </p:txBody>
      </p:sp>
      <p:grpSp>
        <p:nvGrpSpPr>
          <p:cNvPr id="3" name="Google Shape;140;p6">
            <a:extLst>
              <a:ext uri="{FF2B5EF4-FFF2-40B4-BE49-F238E27FC236}">
                <a16:creationId xmlns:a16="http://schemas.microsoft.com/office/drawing/2014/main" id="{1DFE3615-2F2D-F891-2958-BE6BB18D6C46}"/>
              </a:ext>
            </a:extLst>
          </p:cNvPr>
          <p:cNvGrpSpPr/>
          <p:nvPr/>
        </p:nvGrpSpPr>
        <p:grpSpPr>
          <a:xfrm>
            <a:off x="569250" y="3029537"/>
            <a:ext cx="11023907" cy="2219047"/>
            <a:chOff x="17353" y="1198"/>
            <a:chExt cx="11023907" cy="2219047"/>
          </a:xfrm>
        </p:grpSpPr>
        <p:sp>
          <p:nvSpPr>
            <p:cNvPr id="4" name="Google Shape;141;p6">
              <a:extLst>
                <a:ext uri="{FF2B5EF4-FFF2-40B4-BE49-F238E27FC236}">
                  <a16:creationId xmlns:a16="http://schemas.microsoft.com/office/drawing/2014/main" id="{C9C888D5-3B1B-E6ED-E8D6-202D5064F75E}"/>
                </a:ext>
              </a:extLst>
            </p:cNvPr>
            <p:cNvSpPr/>
            <p:nvPr/>
          </p:nvSpPr>
          <p:spPr>
            <a:xfrm>
              <a:off x="17353" y="1198"/>
              <a:ext cx="3113780" cy="197725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42;p6">
              <a:extLst>
                <a:ext uri="{FF2B5EF4-FFF2-40B4-BE49-F238E27FC236}">
                  <a16:creationId xmlns:a16="http://schemas.microsoft.com/office/drawing/2014/main" id="{7D32AF0F-D7DF-F9CF-4FF3-9D5FF6C486FE}"/>
                </a:ext>
              </a:extLst>
            </p:cNvPr>
            <p:cNvSpPr/>
            <p:nvPr/>
          </p:nvSpPr>
          <p:spPr>
            <a:xfrm>
              <a:off x="275816" y="236775"/>
              <a:ext cx="3113780" cy="19772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3;p6">
              <a:extLst>
                <a:ext uri="{FF2B5EF4-FFF2-40B4-BE49-F238E27FC236}">
                  <a16:creationId xmlns:a16="http://schemas.microsoft.com/office/drawing/2014/main" id="{AD1229A6-1CD4-4D3D-83AB-C09D358DFE1D}"/>
                </a:ext>
              </a:extLst>
            </p:cNvPr>
            <p:cNvSpPr txBox="1"/>
            <p:nvPr/>
          </p:nvSpPr>
          <p:spPr>
            <a:xfrm>
              <a:off x="135199" y="242995"/>
              <a:ext cx="2997956" cy="1861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ontserrat SemiBold"/>
                <a:buNone/>
              </a:pPr>
              <a:r>
                <a:rPr lang="ko-KR" sz="2100" b="1" dirty="0">
                  <a:solidFill>
                    <a:schemeClr val="dk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각자 원하는 </a:t>
              </a:r>
              <a:r>
                <a:rPr lang="ko-KR" altLang="en-US" sz="2100" b="1" dirty="0">
                  <a:solidFill>
                    <a:schemeClr val="dk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기술을</a:t>
              </a:r>
              <a:endParaRPr lang="en-US" altLang="ko-KR" sz="21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ontserrat SemiBold"/>
                <a:buNone/>
              </a:pPr>
              <a:r>
                <a:rPr lang="ko-KR" altLang="en-US" sz="2100" b="1" dirty="0">
                  <a:solidFill>
                    <a:schemeClr val="dk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활용한 </a:t>
              </a:r>
              <a:r>
                <a:rPr lang="ko-KR" sz="2100" b="1" dirty="0">
                  <a:solidFill>
                    <a:schemeClr val="dk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개발</a:t>
              </a:r>
              <a:endParaRPr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" name="Google Shape;144;p6">
              <a:extLst>
                <a:ext uri="{FF2B5EF4-FFF2-40B4-BE49-F238E27FC236}">
                  <a16:creationId xmlns:a16="http://schemas.microsoft.com/office/drawing/2014/main" id="{BB8C7F87-E386-D830-186A-04D7E625B803}"/>
                </a:ext>
              </a:extLst>
            </p:cNvPr>
            <p:cNvSpPr/>
            <p:nvPr/>
          </p:nvSpPr>
          <p:spPr>
            <a:xfrm>
              <a:off x="3823084" y="1198"/>
              <a:ext cx="3113780" cy="197725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;p6">
              <a:extLst>
                <a:ext uri="{FF2B5EF4-FFF2-40B4-BE49-F238E27FC236}">
                  <a16:creationId xmlns:a16="http://schemas.microsoft.com/office/drawing/2014/main" id="{97285CA6-499E-7A58-CFF8-613386913EEB}"/>
                </a:ext>
              </a:extLst>
            </p:cNvPr>
            <p:cNvSpPr/>
            <p:nvPr/>
          </p:nvSpPr>
          <p:spPr>
            <a:xfrm>
              <a:off x="4101648" y="242995"/>
              <a:ext cx="3113780" cy="1976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6;p6">
              <a:extLst>
                <a:ext uri="{FF2B5EF4-FFF2-40B4-BE49-F238E27FC236}">
                  <a16:creationId xmlns:a16="http://schemas.microsoft.com/office/drawing/2014/main" id="{420CF9FC-D55D-444F-FAFF-C9F6B47627D0}"/>
                </a:ext>
              </a:extLst>
            </p:cNvPr>
            <p:cNvSpPr txBox="1"/>
            <p:nvPr/>
          </p:nvSpPr>
          <p:spPr>
            <a:xfrm>
              <a:off x="4011309" y="217546"/>
              <a:ext cx="2997956" cy="1861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ontserrat SemiBold"/>
                <a:buNone/>
              </a:pPr>
              <a:r>
                <a:rPr lang="ko-KR" sz="2100" b="1" dirty="0">
                  <a:solidFill>
                    <a:schemeClr val="dk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새로운 SNS 개발 </a:t>
              </a:r>
              <a:endParaRPr sz="21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10" name="Google Shape;147;p6">
              <a:extLst>
                <a:ext uri="{FF2B5EF4-FFF2-40B4-BE49-F238E27FC236}">
                  <a16:creationId xmlns:a16="http://schemas.microsoft.com/office/drawing/2014/main" id="{45800B87-4B6B-2214-5B1F-4AE976843BD4}"/>
                </a:ext>
              </a:extLst>
            </p:cNvPr>
            <p:cNvSpPr/>
            <p:nvPr/>
          </p:nvSpPr>
          <p:spPr>
            <a:xfrm>
              <a:off x="7628816" y="1198"/>
              <a:ext cx="3113780" cy="1977250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8;p6">
              <a:extLst>
                <a:ext uri="{FF2B5EF4-FFF2-40B4-BE49-F238E27FC236}">
                  <a16:creationId xmlns:a16="http://schemas.microsoft.com/office/drawing/2014/main" id="{54A97C93-6AE1-C5E5-E03C-5170B0FBEB09}"/>
                </a:ext>
              </a:extLst>
            </p:cNvPr>
            <p:cNvSpPr/>
            <p:nvPr/>
          </p:nvSpPr>
          <p:spPr>
            <a:xfrm>
              <a:off x="7927480" y="242995"/>
              <a:ext cx="3113780" cy="19772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;p6">
              <a:extLst>
                <a:ext uri="{FF2B5EF4-FFF2-40B4-BE49-F238E27FC236}">
                  <a16:creationId xmlns:a16="http://schemas.microsoft.com/office/drawing/2014/main" id="{F4D85390-CDDF-B8CF-8053-509A195B3B37}"/>
                </a:ext>
              </a:extLst>
            </p:cNvPr>
            <p:cNvSpPr txBox="1"/>
            <p:nvPr/>
          </p:nvSpPr>
          <p:spPr>
            <a:xfrm>
              <a:off x="7813340" y="294687"/>
              <a:ext cx="2997956" cy="186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ontserrat SemiBold"/>
                <a:buNone/>
              </a:pPr>
              <a:r>
                <a:rPr lang="ko-KR" sz="2100" b="1" dirty="0">
                  <a:solidFill>
                    <a:schemeClr val="dk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각자의 약점을 보완해서 프로젝트를 마무리</a:t>
              </a:r>
              <a:endParaRPr sz="21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1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8;p7">
            <a:extLst>
              <a:ext uri="{FF2B5EF4-FFF2-40B4-BE49-F238E27FC236}">
                <a16:creationId xmlns:a16="http://schemas.microsoft.com/office/drawing/2014/main" id="{573C867D-2C22-BDA3-43F5-F284AA18449B}"/>
              </a:ext>
            </a:extLst>
          </p:cNvPr>
          <p:cNvSpPr txBox="1"/>
          <p:nvPr/>
        </p:nvSpPr>
        <p:spPr>
          <a:xfrm>
            <a:off x="401122" y="1322255"/>
            <a:ext cx="60998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김동훈</a:t>
            </a:r>
            <a:endParaRPr sz="2800" b="1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cxnSp>
        <p:nvCxnSpPr>
          <p:cNvPr id="16" name="직선 연결선 43">
            <a:extLst>
              <a:ext uri="{FF2B5EF4-FFF2-40B4-BE49-F238E27FC236}">
                <a16:creationId xmlns:a16="http://schemas.microsoft.com/office/drawing/2014/main" id="{0EE31653-09FF-0BF0-1B9B-012300DD166D}"/>
              </a:ext>
            </a:extLst>
          </p:cNvPr>
          <p:cNvCxnSpPr>
            <a:cxnSpLocks/>
          </p:cNvCxnSpPr>
          <p:nvPr/>
        </p:nvCxnSpPr>
        <p:spPr>
          <a:xfrm>
            <a:off x="0" y="1164467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F557614-021D-C811-9F65-DEC3868111B1}"/>
              </a:ext>
            </a:extLst>
          </p:cNvPr>
          <p:cNvSpPr txBox="1"/>
          <p:nvPr/>
        </p:nvSpPr>
        <p:spPr>
          <a:xfrm>
            <a:off x="401122" y="35486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개인의 목표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33AE60-7894-518E-4305-C6B496493A27}"/>
              </a:ext>
            </a:extLst>
          </p:cNvPr>
          <p:cNvGrpSpPr/>
          <p:nvPr/>
        </p:nvGrpSpPr>
        <p:grpSpPr>
          <a:xfrm>
            <a:off x="401122" y="1655694"/>
            <a:ext cx="6752153" cy="4904052"/>
            <a:chOff x="3012679" y="1388165"/>
            <a:chExt cx="7521044" cy="5145479"/>
          </a:xfrm>
        </p:grpSpPr>
        <p:grpSp>
          <p:nvGrpSpPr>
            <p:cNvPr id="18" name="Google Shape;156;p7">
              <a:extLst>
                <a:ext uri="{FF2B5EF4-FFF2-40B4-BE49-F238E27FC236}">
                  <a16:creationId xmlns:a16="http://schemas.microsoft.com/office/drawing/2014/main" id="{D87C9D59-D3EE-DC2B-A8B9-6EDD69D1F3DE}"/>
                </a:ext>
              </a:extLst>
            </p:cNvPr>
            <p:cNvGrpSpPr/>
            <p:nvPr/>
          </p:nvGrpSpPr>
          <p:grpSpPr>
            <a:xfrm>
              <a:off x="3012679" y="1388165"/>
              <a:ext cx="7372341" cy="5021983"/>
              <a:chOff x="773241" y="1263"/>
              <a:chExt cx="6450982" cy="5773993"/>
            </a:xfrm>
          </p:grpSpPr>
          <p:sp>
            <p:nvSpPr>
              <p:cNvPr id="19" name="Google Shape;157;p7">
                <a:extLst>
                  <a:ext uri="{FF2B5EF4-FFF2-40B4-BE49-F238E27FC236}">
                    <a16:creationId xmlns:a16="http://schemas.microsoft.com/office/drawing/2014/main" id="{72E0C5BC-4153-66DD-EF78-3E1A826370B8}"/>
                  </a:ext>
                </a:extLst>
              </p:cNvPr>
              <p:cNvSpPr/>
              <p:nvPr/>
            </p:nvSpPr>
            <p:spPr>
              <a:xfrm>
                <a:off x="3998732" y="1460761"/>
                <a:ext cx="1765992" cy="61298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60000"/>
                    </a:lnTo>
                    <a:lnTo>
                      <a:pt x="120000" y="6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12700" cap="flat" cmpd="sng">
                <a:solidFill>
                  <a:srgbClr val="BEB6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sp>
          <p:sp>
            <p:nvSpPr>
              <p:cNvPr id="20" name="Google Shape;158;p7">
                <a:extLst>
                  <a:ext uri="{FF2B5EF4-FFF2-40B4-BE49-F238E27FC236}">
                    <a16:creationId xmlns:a16="http://schemas.microsoft.com/office/drawing/2014/main" id="{CB89BF0D-0CDA-AAE4-DCD6-78D2EEE34027}"/>
                  </a:ext>
                </a:extLst>
              </p:cNvPr>
              <p:cNvSpPr/>
              <p:nvPr/>
            </p:nvSpPr>
            <p:spPr>
              <a:xfrm>
                <a:off x="1065140" y="3533249"/>
                <a:ext cx="437849" cy="134273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sp>
          <p:sp>
            <p:nvSpPr>
              <p:cNvPr id="21" name="Google Shape;159;p7">
                <a:extLst>
                  <a:ext uri="{FF2B5EF4-FFF2-40B4-BE49-F238E27FC236}">
                    <a16:creationId xmlns:a16="http://schemas.microsoft.com/office/drawing/2014/main" id="{1518BBE6-4CB9-3E8C-EBF5-E6B59908B486}"/>
                  </a:ext>
                </a:extLst>
              </p:cNvPr>
              <p:cNvSpPr/>
              <p:nvPr/>
            </p:nvSpPr>
            <p:spPr>
              <a:xfrm>
                <a:off x="2232739" y="1460761"/>
                <a:ext cx="1765992" cy="61298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60000"/>
                    </a:lnTo>
                    <a:lnTo>
                      <a:pt x="0" y="60000"/>
                    </a:lnTo>
                    <a:lnTo>
                      <a:pt x="0" y="120000"/>
                    </a:lnTo>
                  </a:path>
                </a:pathLst>
              </a:custGeom>
              <a:noFill/>
              <a:ln w="12700" cap="flat" cmpd="sng">
                <a:solidFill>
                  <a:srgbClr val="BEB6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sp>
          <p:sp>
            <p:nvSpPr>
              <p:cNvPr id="23" name="Google Shape;161;p7">
                <a:extLst>
                  <a:ext uri="{FF2B5EF4-FFF2-40B4-BE49-F238E27FC236}">
                    <a16:creationId xmlns:a16="http://schemas.microsoft.com/office/drawing/2014/main" id="{E1E6EA44-4719-04EE-56EB-3EDEDE52558C}"/>
                  </a:ext>
                </a:extLst>
              </p:cNvPr>
              <p:cNvSpPr txBox="1"/>
              <p:nvPr/>
            </p:nvSpPr>
            <p:spPr>
              <a:xfrm>
                <a:off x="2539234" y="1263"/>
                <a:ext cx="2918996" cy="145949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0775" tIns="10775" rIns="10775" bIns="10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Montserrat SemiBold"/>
                  <a:buNone/>
                </a:pPr>
                <a:endParaRPr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25" name="Google Shape;163;p7">
                <a:extLst>
                  <a:ext uri="{FF2B5EF4-FFF2-40B4-BE49-F238E27FC236}">
                    <a16:creationId xmlns:a16="http://schemas.microsoft.com/office/drawing/2014/main" id="{B9A05A55-41BB-B3A2-4A8E-C48611FE0F3F}"/>
                  </a:ext>
                </a:extLst>
              </p:cNvPr>
              <p:cNvSpPr txBox="1"/>
              <p:nvPr/>
            </p:nvSpPr>
            <p:spPr>
              <a:xfrm>
                <a:off x="773241" y="2073750"/>
                <a:ext cx="2918996" cy="1459499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0775" tIns="10775" rIns="10775" bIns="10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Montserrat SemiBold"/>
                  <a:buNone/>
                </a:pPr>
                <a:endParaRPr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27" name="Google Shape;165;p7">
                <a:extLst>
                  <a:ext uri="{FF2B5EF4-FFF2-40B4-BE49-F238E27FC236}">
                    <a16:creationId xmlns:a16="http://schemas.microsoft.com/office/drawing/2014/main" id="{AF909D3B-CE96-5226-46C2-1FC5EDAFBD5F}"/>
                  </a:ext>
                </a:extLst>
              </p:cNvPr>
              <p:cNvSpPr txBox="1"/>
              <p:nvPr/>
            </p:nvSpPr>
            <p:spPr>
              <a:xfrm>
                <a:off x="1502987" y="3792695"/>
                <a:ext cx="3783546" cy="198256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0775" tIns="10775" rIns="10775" bIns="10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Montserrat SemiBold"/>
                  <a:buNone/>
                </a:pPr>
                <a:r>
                  <a:rPr lang="en-US" altLang="ko-KR" sz="17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Montserrat SemiBold"/>
                    <a:sym typeface="Montserrat SemiBold"/>
                  </a:rPr>
                  <a:t>\</a:t>
                </a:r>
                <a:endParaRPr sz="17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29" name="Google Shape;167;p7">
                <a:extLst>
                  <a:ext uri="{FF2B5EF4-FFF2-40B4-BE49-F238E27FC236}">
                    <a16:creationId xmlns:a16="http://schemas.microsoft.com/office/drawing/2014/main" id="{B56E78F0-2882-820C-ED07-264DC072C64F}"/>
                  </a:ext>
                </a:extLst>
              </p:cNvPr>
              <p:cNvSpPr txBox="1"/>
              <p:nvPr/>
            </p:nvSpPr>
            <p:spPr>
              <a:xfrm>
                <a:off x="4305227" y="2073750"/>
                <a:ext cx="2918996" cy="1459499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0775" tIns="10775" rIns="10775" bIns="10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Montserrat SemiBold"/>
                  <a:buNone/>
                </a:pPr>
                <a:endParaRPr lang="ko-KR" altLang="en-US" sz="1700" b="1" dirty="0">
                  <a:solidFill>
                    <a:schemeClr val="lt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</p:grpSp>
        <p:sp>
          <p:nvSpPr>
            <p:cNvPr id="33" name="Google Shape;161;p7">
              <a:extLst>
                <a:ext uri="{FF2B5EF4-FFF2-40B4-BE49-F238E27FC236}">
                  <a16:creationId xmlns:a16="http://schemas.microsoft.com/office/drawing/2014/main" id="{98D5C332-8742-6B67-5236-700DDEE57C63}"/>
                </a:ext>
              </a:extLst>
            </p:cNvPr>
            <p:cNvSpPr txBox="1"/>
            <p:nvPr/>
          </p:nvSpPr>
          <p:spPr>
            <a:xfrm>
              <a:off x="3165080" y="3340543"/>
              <a:ext cx="3335900" cy="1269412"/>
            </a:xfrm>
            <a:prstGeom prst="roundRect">
              <a:avLst/>
            </a:prstGeom>
            <a:solidFill>
              <a:schemeClr val="bg1">
                <a:alpha val="89848"/>
              </a:schemeClr>
            </a:solidFill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ontserrat SemiBold"/>
                <a:buNone/>
              </a:pPr>
              <a:endParaRPr sz="1700" b="1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34" name="Google Shape;161;p7">
              <a:extLst>
                <a:ext uri="{FF2B5EF4-FFF2-40B4-BE49-F238E27FC236}">
                  <a16:creationId xmlns:a16="http://schemas.microsoft.com/office/drawing/2014/main" id="{D74FAA5B-3B91-D390-4BD0-C7B1D2B11FE6}"/>
                </a:ext>
              </a:extLst>
            </p:cNvPr>
            <p:cNvSpPr txBox="1"/>
            <p:nvPr/>
          </p:nvSpPr>
          <p:spPr>
            <a:xfrm>
              <a:off x="7197823" y="3349457"/>
              <a:ext cx="3335900" cy="1269412"/>
            </a:xfrm>
            <a:prstGeom prst="roundRect">
              <a:avLst/>
            </a:prstGeom>
            <a:solidFill>
              <a:schemeClr val="bg1">
                <a:alpha val="89848"/>
              </a:schemeClr>
            </a:solidFill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ontserrat SemiBold"/>
                <a:buNone/>
              </a:pPr>
              <a:endParaRPr sz="1700" b="1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35" name="Google Shape;161;p7">
              <a:extLst>
                <a:ext uri="{FF2B5EF4-FFF2-40B4-BE49-F238E27FC236}">
                  <a16:creationId xmlns:a16="http://schemas.microsoft.com/office/drawing/2014/main" id="{993F0E83-B4FA-1FAF-727A-49698F1CD243}"/>
                </a:ext>
              </a:extLst>
            </p:cNvPr>
            <p:cNvSpPr txBox="1"/>
            <p:nvPr/>
          </p:nvSpPr>
          <p:spPr>
            <a:xfrm>
              <a:off x="3966588" y="4823381"/>
              <a:ext cx="4456418" cy="1710263"/>
            </a:xfrm>
            <a:prstGeom prst="roundRect">
              <a:avLst/>
            </a:prstGeom>
            <a:solidFill>
              <a:schemeClr val="bg1">
                <a:alpha val="89848"/>
              </a:schemeClr>
            </a:solidFill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ontserrat SemiBold"/>
                <a:buNone/>
              </a:pPr>
              <a:endParaRPr sz="1700" b="1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36" name="Google Shape;163;p7">
              <a:extLst>
                <a:ext uri="{FF2B5EF4-FFF2-40B4-BE49-F238E27FC236}">
                  <a16:creationId xmlns:a16="http://schemas.microsoft.com/office/drawing/2014/main" id="{B2482378-8BA4-7D4A-4B78-7AE2ABB34BC0}"/>
                </a:ext>
              </a:extLst>
            </p:cNvPr>
            <p:cNvSpPr txBox="1"/>
            <p:nvPr/>
          </p:nvSpPr>
          <p:spPr>
            <a:xfrm>
              <a:off x="3087030" y="3296850"/>
              <a:ext cx="3335900" cy="1269412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ontserrat SemiBold"/>
                <a:buNone/>
              </a:pPr>
              <a:r>
                <a:rPr 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MSA 아키텍처에 대한 나만의 </a:t>
              </a:r>
              <a:endPara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ontserrat SemiBold"/>
                <a:buNone/>
              </a:pPr>
              <a:r>
                <a:rPr 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매뉴얼 작성 </a:t>
              </a:r>
              <a:endParaRPr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37" name="Google Shape;167;p7">
              <a:extLst>
                <a:ext uri="{FF2B5EF4-FFF2-40B4-BE49-F238E27FC236}">
                  <a16:creationId xmlns:a16="http://schemas.microsoft.com/office/drawing/2014/main" id="{D327DB8C-8A97-857A-6AD8-C5931821E540}"/>
                </a:ext>
              </a:extLst>
            </p:cNvPr>
            <p:cNvSpPr txBox="1"/>
            <p:nvPr/>
          </p:nvSpPr>
          <p:spPr>
            <a:xfrm>
              <a:off x="7123472" y="3270094"/>
              <a:ext cx="3335900" cy="1269412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ontserrat SemiBold"/>
                <a:buNone/>
              </a:pP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나만의 레퍼런스 코드를 만들기</a:t>
              </a:r>
            </a:p>
          </p:txBody>
        </p:sp>
        <p:sp>
          <p:nvSpPr>
            <p:cNvPr id="38" name="Google Shape;165;p7">
              <a:extLst>
                <a:ext uri="{FF2B5EF4-FFF2-40B4-BE49-F238E27FC236}">
                  <a16:creationId xmlns:a16="http://schemas.microsoft.com/office/drawing/2014/main" id="{B513D1B6-AB5E-7464-81BF-33BC8D7A8847}"/>
                </a:ext>
              </a:extLst>
            </p:cNvPr>
            <p:cNvSpPr txBox="1"/>
            <p:nvPr/>
          </p:nvSpPr>
          <p:spPr>
            <a:xfrm>
              <a:off x="4193038" y="4804157"/>
              <a:ext cx="3805923" cy="1576909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10775" tIns="10775" rIns="10775" bIns="10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ontserrat SemiBold"/>
                <a:buNone/>
              </a:pPr>
              <a:r>
                <a:rPr 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다양한 서비스 제공을 위한 이미지, 영상 처리 등에 관한 통신, 서버에 </a:t>
              </a:r>
              <a:endPara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Montserrat SemiBold"/>
                <a:buNone/>
              </a:pPr>
              <a:r>
                <a:rPr 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대한 나만의 청사진 보유</a:t>
              </a:r>
              <a:endParaRPr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</p:grpSp>
      <p:sp>
        <p:nvSpPr>
          <p:cNvPr id="45" name="Google Shape;161;p7">
            <a:extLst>
              <a:ext uri="{FF2B5EF4-FFF2-40B4-BE49-F238E27FC236}">
                <a16:creationId xmlns:a16="http://schemas.microsoft.com/office/drawing/2014/main" id="{1F64D9A6-AE9B-66B2-58D5-48F93E353CA2}"/>
              </a:ext>
            </a:extLst>
          </p:cNvPr>
          <p:cNvSpPr txBox="1"/>
          <p:nvPr/>
        </p:nvSpPr>
        <p:spPr>
          <a:xfrm>
            <a:off x="2397155" y="1759397"/>
            <a:ext cx="3093551" cy="1164104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spcFirstLastPara="1" wrap="square" lIns="10775" tIns="10775" rIns="10775" bIns="10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SemiBold"/>
              <a:buNone/>
            </a:pPr>
            <a:endParaRPr sz="1700" b="1" dirty="0"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sp>
        <p:nvSpPr>
          <p:cNvPr id="43" name="Google Shape;161;p7">
            <a:extLst>
              <a:ext uri="{FF2B5EF4-FFF2-40B4-BE49-F238E27FC236}">
                <a16:creationId xmlns:a16="http://schemas.microsoft.com/office/drawing/2014/main" id="{BECC792C-54A2-AF40-85C4-142E5CB95AED}"/>
              </a:ext>
            </a:extLst>
          </p:cNvPr>
          <p:cNvSpPr txBox="1"/>
          <p:nvPr/>
        </p:nvSpPr>
        <p:spPr>
          <a:xfrm>
            <a:off x="2365521" y="1860539"/>
            <a:ext cx="3093551" cy="108329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10775" tIns="10775" rIns="10775" bIns="10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SemiBold"/>
              <a:buNone/>
            </a:pPr>
            <a:r>
              <a:rPr lang="ko-KR" altLang="en-US"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약점</a:t>
            </a:r>
            <a:r>
              <a:rPr lang="en-US" altLang="ko-KR"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:  </a:t>
            </a:r>
            <a:endParaRPr lang="ko-KR" altLang="en-US" sz="1700" b="1" dirty="0"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SemiBold"/>
              <a:buNone/>
            </a:pPr>
            <a:r>
              <a:rPr lang="ko-KR" altLang="en-US"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나쁜 기억력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SemiBold"/>
              <a:buNone/>
            </a:pPr>
            <a:endParaRPr sz="1700" b="1" dirty="0"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182F98B-44BA-2273-C51D-546D5394F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73295"/>
              </p:ext>
            </p:extLst>
          </p:nvPr>
        </p:nvGraphicFramePr>
        <p:xfrm>
          <a:off x="7424794" y="1966270"/>
          <a:ext cx="4228490" cy="3761658"/>
        </p:xfrm>
        <a:graphic>
          <a:graphicData uri="http://schemas.openxmlformats.org/drawingml/2006/table">
            <a:tbl>
              <a:tblPr/>
              <a:tblGrid>
                <a:gridCol w="3454049">
                  <a:extLst>
                    <a:ext uri="{9D8B030D-6E8A-4147-A177-3AD203B41FA5}">
                      <a16:colId xmlns:a16="http://schemas.microsoft.com/office/drawing/2014/main" val="2502144150"/>
                    </a:ext>
                  </a:extLst>
                </a:gridCol>
                <a:gridCol w="774441">
                  <a:extLst>
                    <a:ext uri="{9D8B030D-6E8A-4147-A177-3AD203B41FA5}">
                      <a16:colId xmlns:a16="http://schemas.microsoft.com/office/drawing/2014/main" val="865869970"/>
                    </a:ext>
                  </a:extLst>
                </a:gridCol>
              </a:tblGrid>
              <a:tr h="4172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주제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상황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637450"/>
                  </a:ext>
                </a:extLst>
              </a:tr>
              <a:tr h="5088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서버간 통신 방법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장단점 비교 정리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57736"/>
                  </a:ext>
                </a:extLst>
              </a:tr>
              <a:tr h="4456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MSA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아키텍처 직접 구현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915215"/>
                  </a:ext>
                </a:extLst>
              </a:tr>
              <a:tr h="5975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나만의 매뉴얼 작성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01242"/>
                  </a:ext>
                </a:extLst>
              </a:tr>
              <a:tr h="5975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개발과정에서 일일단위 정리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317609"/>
                  </a:ext>
                </a:extLst>
              </a:tr>
              <a:tr h="5975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전체 아키텍처 구상도 작성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220551"/>
                  </a:ext>
                </a:extLst>
              </a:tr>
              <a:tr h="5975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ERD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작성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 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893322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96B6B382-195B-0B85-E4A0-D92926843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23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71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3">
            <a:extLst>
              <a:ext uri="{FF2B5EF4-FFF2-40B4-BE49-F238E27FC236}">
                <a16:creationId xmlns:a16="http://schemas.microsoft.com/office/drawing/2014/main" id="{2837CA70-660D-4C2B-D9B4-FA3622EB484E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47EC09-57C4-316A-B276-EADAC7CF9C8C}"/>
              </a:ext>
            </a:extLst>
          </p:cNvPr>
          <p:cNvSpPr txBox="1"/>
          <p:nvPr/>
        </p:nvSpPr>
        <p:spPr>
          <a:xfrm>
            <a:off x="401122" y="35486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개인의 목표</a:t>
            </a:r>
          </a:p>
        </p:txBody>
      </p:sp>
      <p:sp>
        <p:nvSpPr>
          <p:cNvPr id="15" name="Google Shape;168;p7">
            <a:extLst>
              <a:ext uri="{FF2B5EF4-FFF2-40B4-BE49-F238E27FC236}">
                <a16:creationId xmlns:a16="http://schemas.microsoft.com/office/drawing/2014/main" id="{B9E23B32-505F-C0A6-9048-0A77DA03DAF1}"/>
              </a:ext>
            </a:extLst>
          </p:cNvPr>
          <p:cNvSpPr txBox="1"/>
          <p:nvPr/>
        </p:nvSpPr>
        <p:spPr>
          <a:xfrm>
            <a:off x="401122" y="1322255"/>
            <a:ext cx="60998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채현수</a:t>
            </a:r>
            <a:endParaRPr sz="2800" b="1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5FB472-B867-C47B-06B4-0771B1EB2AEE}"/>
              </a:ext>
            </a:extLst>
          </p:cNvPr>
          <p:cNvGrpSpPr/>
          <p:nvPr/>
        </p:nvGrpSpPr>
        <p:grpSpPr>
          <a:xfrm>
            <a:off x="-1060513" y="2002434"/>
            <a:ext cx="8057661" cy="6056102"/>
            <a:chOff x="925216" y="1274962"/>
            <a:chExt cx="9555982" cy="6337498"/>
          </a:xfrm>
        </p:grpSpPr>
        <p:grpSp>
          <p:nvGrpSpPr>
            <p:cNvPr id="4" name="Google Shape;177;p10">
              <a:extLst>
                <a:ext uri="{FF2B5EF4-FFF2-40B4-BE49-F238E27FC236}">
                  <a16:creationId xmlns:a16="http://schemas.microsoft.com/office/drawing/2014/main" id="{1450E478-022F-C7D4-5B70-2ECCE33EA169}"/>
                </a:ext>
              </a:extLst>
            </p:cNvPr>
            <p:cNvGrpSpPr/>
            <p:nvPr/>
          </p:nvGrpSpPr>
          <p:grpSpPr>
            <a:xfrm>
              <a:off x="925216" y="1274962"/>
              <a:ext cx="9327383" cy="6337498"/>
              <a:chOff x="-1331847" y="615204"/>
              <a:chExt cx="9327383" cy="6337498"/>
            </a:xfrm>
          </p:grpSpPr>
          <p:sp>
            <p:nvSpPr>
              <p:cNvPr id="5" name="Google Shape;178;p10">
                <a:extLst>
                  <a:ext uri="{FF2B5EF4-FFF2-40B4-BE49-F238E27FC236}">
                    <a16:creationId xmlns:a16="http://schemas.microsoft.com/office/drawing/2014/main" id="{867B4410-A2DB-D42D-4BDD-5289C5E42FCF}"/>
                  </a:ext>
                </a:extLst>
              </p:cNvPr>
              <p:cNvSpPr/>
              <p:nvPr/>
            </p:nvSpPr>
            <p:spPr>
              <a:xfrm>
                <a:off x="3998732" y="2423713"/>
                <a:ext cx="2188295" cy="75957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60000"/>
                    </a:lnTo>
                    <a:lnTo>
                      <a:pt x="120000" y="6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12700" cap="flat" cmpd="sng">
                <a:solidFill>
                  <a:srgbClr val="BEB6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sp>
          <p:sp>
            <p:nvSpPr>
              <p:cNvPr id="6" name="Google Shape;179;p10">
                <a:extLst>
                  <a:ext uri="{FF2B5EF4-FFF2-40B4-BE49-F238E27FC236}">
                    <a16:creationId xmlns:a16="http://schemas.microsoft.com/office/drawing/2014/main" id="{7A0B9AEA-969B-8772-4FE3-95B43167ADAF}"/>
                  </a:ext>
                </a:extLst>
              </p:cNvPr>
              <p:cNvSpPr/>
              <p:nvPr/>
            </p:nvSpPr>
            <p:spPr>
              <a:xfrm>
                <a:off x="1810436" y="2423713"/>
                <a:ext cx="2188295" cy="75957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60000"/>
                    </a:lnTo>
                    <a:lnTo>
                      <a:pt x="0" y="60000"/>
                    </a:lnTo>
                    <a:lnTo>
                      <a:pt x="0" y="120000"/>
                    </a:lnTo>
                  </a:path>
                </a:pathLst>
              </a:custGeom>
              <a:noFill/>
              <a:ln w="12700" cap="flat" cmpd="sng">
                <a:solidFill>
                  <a:srgbClr val="BEB6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sp>
          <p:sp>
            <p:nvSpPr>
              <p:cNvPr id="8" name="Google Shape;181;p10">
                <a:extLst>
                  <a:ext uri="{FF2B5EF4-FFF2-40B4-BE49-F238E27FC236}">
                    <a16:creationId xmlns:a16="http://schemas.microsoft.com/office/drawing/2014/main" id="{E1404F3C-C69A-56D4-AFAC-3258D8163D71}"/>
                  </a:ext>
                </a:extLst>
              </p:cNvPr>
              <p:cNvSpPr txBox="1"/>
              <p:nvPr/>
            </p:nvSpPr>
            <p:spPr>
              <a:xfrm>
                <a:off x="2190223" y="615204"/>
                <a:ext cx="3617017" cy="180850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200"/>
                  <a:buFont typeface="Montserrat SemiBold"/>
                  <a:buNone/>
                </a:pPr>
                <a:endParaRPr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1" name="Google Shape;184;p10">
                <a:extLst>
                  <a:ext uri="{FF2B5EF4-FFF2-40B4-BE49-F238E27FC236}">
                    <a16:creationId xmlns:a16="http://schemas.microsoft.com/office/drawing/2014/main" id="{52D33C68-16A9-D823-C685-2F8D640A92CD}"/>
                  </a:ext>
                </a:extLst>
              </p:cNvPr>
              <p:cNvSpPr/>
              <p:nvPr/>
            </p:nvSpPr>
            <p:spPr>
              <a:xfrm>
                <a:off x="4378519" y="3183286"/>
                <a:ext cx="3617017" cy="1808508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83;p10">
                <a:extLst>
                  <a:ext uri="{FF2B5EF4-FFF2-40B4-BE49-F238E27FC236}">
                    <a16:creationId xmlns:a16="http://schemas.microsoft.com/office/drawing/2014/main" id="{33AB6E49-291B-3C3C-B16D-755E0DC80209}"/>
                  </a:ext>
                </a:extLst>
              </p:cNvPr>
              <p:cNvSpPr txBox="1"/>
              <p:nvPr/>
            </p:nvSpPr>
            <p:spPr>
              <a:xfrm>
                <a:off x="-1331847" y="4702432"/>
                <a:ext cx="3617017" cy="1808508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200"/>
                  <a:buFont typeface="Arial"/>
                  <a:buNone/>
                </a:pPr>
                <a:endParaRPr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9" name="Google Shape;182;p10">
                <a:extLst>
                  <a:ext uri="{FF2B5EF4-FFF2-40B4-BE49-F238E27FC236}">
                    <a16:creationId xmlns:a16="http://schemas.microsoft.com/office/drawing/2014/main" id="{92CE673C-5DB1-E570-CDF9-7C4AA7348ADA}"/>
                  </a:ext>
                </a:extLst>
              </p:cNvPr>
              <p:cNvSpPr/>
              <p:nvPr/>
            </p:nvSpPr>
            <p:spPr>
              <a:xfrm>
                <a:off x="1928" y="3183286"/>
                <a:ext cx="3617017" cy="1808508"/>
              </a:xfrm>
              <a:prstGeom prst="round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85;p10">
                <a:extLst>
                  <a:ext uri="{FF2B5EF4-FFF2-40B4-BE49-F238E27FC236}">
                    <a16:creationId xmlns:a16="http://schemas.microsoft.com/office/drawing/2014/main" id="{7D3F1407-25DF-A9DA-FD0F-289A0C734C6C}"/>
                  </a:ext>
                </a:extLst>
              </p:cNvPr>
              <p:cNvSpPr txBox="1"/>
              <p:nvPr/>
            </p:nvSpPr>
            <p:spPr>
              <a:xfrm>
                <a:off x="1810436" y="5144194"/>
                <a:ext cx="3617017" cy="1808508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200"/>
                  <a:buFont typeface="Arial"/>
                  <a:buNone/>
                </a:pPr>
                <a:endParaRPr sz="900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16" name="Google Shape;181;p10">
              <a:extLst>
                <a:ext uri="{FF2B5EF4-FFF2-40B4-BE49-F238E27FC236}">
                  <a16:creationId xmlns:a16="http://schemas.microsoft.com/office/drawing/2014/main" id="{F8E0879A-7192-7687-7D94-3D571405C176}"/>
                </a:ext>
              </a:extLst>
            </p:cNvPr>
            <p:cNvSpPr txBox="1"/>
            <p:nvPr/>
          </p:nvSpPr>
          <p:spPr>
            <a:xfrm>
              <a:off x="4599686" y="1427362"/>
              <a:ext cx="3617017" cy="1808508"/>
            </a:xfrm>
            <a:prstGeom prst="roundRect">
              <a:avLst/>
            </a:prstGeom>
            <a:solidFill>
              <a:schemeClr val="bg1">
                <a:alpha val="90282"/>
              </a:schemeClr>
            </a:solidFill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endParaRPr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17" name="Google Shape;181;p10">
              <a:extLst>
                <a:ext uri="{FF2B5EF4-FFF2-40B4-BE49-F238E27FC236}">
                  <a16:creationId xmlns:a16="http://schemas.microsoft.com/office/drawing/2014/main" id="{A94C6F61-BA01-A072-9E5E-9C0E6266B498}"/>
                </a:ext>
              </a:extLst>
            </p:cNvPr>
            <p:cNvSpPr txBox="1"/>
            <p:nvPr/>
          </p:nvSpPr>
          <p:spPr>
            <a:xfrm>
              <a:off x="4599685" y="1369492"/>
              <a:ext cx="3617017" cy="1808508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r>
                <a:rPr lang="ko-KR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약점:</a:t>
              </a:r>
              <a:endParaRPr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r>
                <a:rPr lang="ko-KR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팀 개발의 경험부족</a:t>
              </a:r>
              <a:endParaRPr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19" name="Google Shape;182;p10">
              <a:extLst>
                <a:ext uri="{FF2B5EF4-FFF2-40B4-BE49-F238E27FC236}">
                  <a16:creationId xmlns:a16="http://schemas.microsoft.com/office/drawing/2014/main" id="{25347591-2BC5-30E1-03E1-E461235C9AF8}"/>
                </a:ext>
              </a:extLst>
            </p:cNvPr>
            <p:cNvSpPr/>
            <p:nvPr/>
          </p:nvSpPr>
          <p:spPr>
            <a:xfrm>
              <a:off x="2258991" y="3843044"/>
              <a:ext cx="3617017" cy="1808508"/>
            </a:xfrm>
            <a:prstGeom prst="round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2;p10">
              <a:extLst>
                <a:ext uri="{FF2B5EF4-FFF2-40B4-BE49-F238E27FC236}">
                  <a16:creationId xmlns:a16="http://schemas.microsoft.com/office/drawing/2014/main" id="{32C5C0E5-9988-EE28-4416-124CD628126D}"/>
                </a:ext>
              </a:extLst>
            </p:cNvPr>
            <p:cNvSpPr/>
            <p:nvPr/>
          </p:nvSpPr>
          <p:spPr>
            <a:xfrm>
              <a:off x="2411391" y="3995444"/>
              <a:ext cx="3617017" cy="180850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2;p10">
              <a:extLst>
                <a:ext uri="{FF2B5EF4-FFF2-40B4-BE49-F238E27FC236}">
                  <a16:creationId xmlns:a16="http://schemas.microsoft.com/office/drawing/2014/main" id="{55CFCEAD-3DBA-299E-60A9-EFE34611E771}"/>
                </a:ext>
              </a:extLst>
            </p:cNvPr>
            <p:cNvSpPr/>
            <p:nvPr/>
          </p:nvSpPr>
          <p:spPr>
            <a:xfrm>
              <a:off x="2258991" y="3843044"/>
              <a:ext cx="3617017" cy="1808508"/>
            </a:xfrm>
            <a:prstGeom prst="round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ko-KR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협업에서의 </a:t>
              </a: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ko-KR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안드로이드 개발자의 역할 정의</a:t>
              </a:r>
            </a:p>
          </p:txBody>
        </p:sp>
        <p:sp>
          <p:nvSpPr>
            <p:cNvPr id="24" name="Google Shape;184;p10">
              <a:extLst>
                <a:ext uri="{FF2B5EF4-FFF2-40B4-BE49-F238E27FC236}">
                  <a16:creationId xmlns:a16="http://schemas.microsoft.com/office/drawing/2014/main" id="{4182051A-3F9C-312A-9AEE-43EFCAAFB901}"/>
                </a:ext>
              </a:extLst>
            </p:cNvPr>
            <p:cNvSpPr/>
            <p:nvPr/>
          </p:nvSpPr>
          <p:spPr>
            <a:xfrm>
              <a:off x="6787982" y="3995444"/>
              <a:ext cx="3617017" cy="180850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84;p10">
              <a:extLst>
                <a:ext uri="{FF2B5EF4-FFF2-40B4-BE49-F238E27FC236}">
                  <a16:creationId xmlns:a16="http://schemas.microsoft.com/office/drawing/2014/main" id="{7ACEB63A-2783-322E-646B-26AC1744B999}"/>
                </a:ext>
              </a:extLst>
            </p:cNvPr>
            <p:cNvSpPr/>
            <p:nvPr/>
          </p:nvSpPr>
          <p:spPr>
            <a:xfrm>
              <a:off x="6711781" y="3843044"/>
              <a:ext cx="3769417" cy="1808508"/>
            </a:xfrm>
            <a:prstGeom prst="round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ko-KR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아키텍처 사용을 통해 </a:t>
              </a:r>
              <a:r>
                <a:rPr lang="ko-KR" altLang="en-US" sz="1600" b="1" dirty="0" err="1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직관성</a:t>
              </a:r>
              <a:r>
                <a:rPr lang="ko-KR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 및 코드 수정의 편의성 확보</a:t>
              </a:r>
              <a:endParaRPr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2C1DE28-06CE-8B6B-6A34-BF1CBC173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610447"/>
              </p:ext>
            </p:extLst>
          </p:nvPr>
        </p:nvGraphicFramePr>
        <p:xfrm>
          <a:off x="7061399" y="2672777"/>
          <a:ext cx="4819650" cy="2849880"/>
        </p:xfrm>
        <a:graphic>
          <a:graphicData uri="http://schemas.openxmlformats.org/drawingml/2006/table">
            <a:tbl>
              <a:tblPr/>
              <a:tblGrid>
                <a:gridCol w="4098995">
                  <a:extLst>
                    <a:ext uri="{9D8B030D-6E8A-4147-A177-3AD203B41FA5}">
                      <a16:colId xmlns:a16="http://schemas.microsoft.com/office/drawing/2014/main" val="625975844"/>
                    </a:ext>
                  </a:extLst>
                </a:gridCol>
                <a:gridCol w="720655">
                  <a:extLst>
                    <a:ext uri="{9D8B030D-6E8A-4147-A177-3AD203B41FA5}">
                      <a16:colId xmlns:a16="http://schemas.microsoft.com/office/drawing/2014/main" val="149344802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주제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상황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1793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안드로이드의 통신 개념과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Retrofit2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의 사용법 습득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sz="16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05687"/>
                  </a:ext>
                </a:extLst>
              </a:tr>
              <a:tr h="4038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안드로이드 아키텍처 분석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MVC, MVP, MVVM)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5344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Binding,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LiveData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라이브러리 사용법 습득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sz="160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64687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비즈니스 구현 후 효율 분석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02873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파일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변수명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통일 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07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76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3">
            <a:extLst>
              <a:ext uri="{FF2B5EF4-FFF2-40B4-BE49-F238E27FC236}">
                <a16:creationId xmlns:a16="http://schemas.microsoft.com/office/drawing/2014/main" id="{2837CA70-660D-4C2B-D9B4-FA3622EB484E}"/>
              </a:ext>
            </a:extLst>
          </p:cNvPr>
          <p:cNvCxnSpPr>
            <a:cxnSpLocks/>
          </p:cNvCxnSpPr>
          <p:nvPr/>
        </p:nvCxnSpPr>
        <p:spPr>
          <a:xfrm>
            <a:off x="0" y="1135478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47EC09-57C4-316A-B276-EADAC7CF9C8C}"/>
              </a:ext>
            </a:extLst>
          </p:cNvPr>
          <p:cNvSpPr txBox="1"/>
          <p:nvPr/>
        </p:nvSpPr>
        <p:spPr>
          <a:xfrm>
            <a:off x="401122" y="35486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개인의 목표</a:t>
            </a:r>
          </a:p>
        </p:txBody>
      </p:sp>
      <p:sp>
        <p:nvSpPr>
          <p:cNvPr id="15" name="Google Shape;168;p7">
            <a:extLst>
              <a:ext uri="{FF2B5EF4-FFF2-40B4-BE49-F238E27FC236}">
                <a16:creationId xmlns:a16="http://schemas.microsoft.com/office/drawing/2014/main" id="{B9E23B32-505F-C0A6-9048-0A77DA03DAF1}"/>
              </a:ext>
            </a:extLst>
          </p:cNvPr>
          <p:cNvSpPr txBox="1"/>
          <p:nvPr/>
        </p:nvSpPr>
        <p:spPr>
          <a:xfrm>
            <a:off x="401122" y="1292438"/>
            <a:ext cx="60998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rPr>
              <a:t>안재진</a:t>
            </a:r>
            <a:endParaRPr sz="2800" b="1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ontserrat SemiBold"/>
              <a:sym typeface="Montserrat Semi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2A2015-8147-860A-9022-17EDF1404231}"/>
              </a:ext>
            </a:extLst>
          </p:cNvPr>
          <p:cNvGrpSpPr/>
          <p:nvPr/>
        </p:nvGrpSpPr>
        <p:grpSpPr>
          <a:xfrm>
            <a:off x="-1068475" y="2067347"/>
            <a:ext cx="8830936" cy="5687750"/>
            <a:chOff x="925216" y="1274962"/>
            <a:chExt cx="9632183" cy="5895736"/>
          </a:xfrm>
        </p:grpSpPr>
        <p:grpSp>
          <p:nvGrpSpPr>
            <p:cNvPr id="4" name="Google Shape;177;p10">
              <a:extLst>
                <a:ext uri="{FF2B5EF4-FFF2-40B4-BE49-F238E27FC236}">
                  <a16:creationId xmlns:a16="http://schemas.microsoft.com/office/drawing/2014/main" id="{1450E478-022F-C7D4-5B70-2ECCE33EA169}"/>
                </a:ext>
              </a:extLst>
            </p:cNvPr>
            <p:cNvGrpSpPr/>
            <p:nvPr/>
          </p:nvGrpSpPr>
          <p:grpSpPr>
            <a:xfrm>
              <a:off x="925216" y="1274962"/>
              <a:ext cx="9327383" cy="5895736"/>
              <a:chOff x="-1331847" y="615204"/>
              <a:chExt cx="9327383" cy="5895736"/>
            </a:xfrm>
          </p:grpSpPr>
          <p:sp>
            <p:nvSpPr>
              <p:cNvPr id="5" name="Google Shape;178;p10">
                <a:extLst>
                  <a:ext uri="{FF2B5EF4-FFF2-40B4-BE49-F238E27FC236}">
                    <a16:creationId xmlns:a16="http://schemas.microsoft.com/office/drawing/2014/main" id="{867B4410-A2DB-D42D-4BDD-5289C5E42FCF}"/>
                  </a:ext>
                </a:extLst>
              </p:cNvPr>
              <p:cNvSpPr/>
              <p:nvPr/>
            </p:nvSpPr>
            <p:spPr>
              <a:xfrm>
                <a:off x="3998732" y="2423713"/>
                <a:ext cx="2188295" cy="75957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60000"/>
                    </a:lnTo>
                    <a:lnTo>
                      <a:pt x="120000" y="6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12700" cap="flat" cmpd="sng">
                <a:solidFill>
                  <a:srgbClr val="BEB6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sp>
          <p:sp>
            <p:nvSpPr>
              <p:cNvPr id="6" name="Google Shape;179;p10">
                <a:extLst>
                  <a:ext uri="{FF2B5EF4-FFF2-40B4-BE49-F238E27FC236}">
                    <a16:creationId xmlns:a16="http://schemas.microsoft.com/office/drawing/2014/main" id="{7A0B9AEA-969B-8772-4FE3-95B43167ADAF}"/>
                  </a:ext>
                </a:extLst>
              </p:cNvPr>
              <p:cNvSpPr/>
              <p:nvPr/>
            </p:nvSpPr>
            <p:spPr>
              <a:xfrm>
                <a:off x="1810436" y="2423713"/>
                <a:ext cx="2188295" cy="75957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60000"/>
                    </a:lnTo>
                    <a:lnTo>
                      <a:pt x="0" y="60000"/>
                    </a:lnTo>
                    <a:lnTo>
                      <a:pt x="0" y="120000"/>
                    </a:lnTo>
                  </a:path>
                </a:pathLst>
              </a:custGeom>
              <a:noFill/>
              <a:ln w="12700" cap="flat" cmpd="sng">
                <a:solidFill>
                  <a:srgbClr val="BEB6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sp>
          <p:sp>
            <p:nvSpPr>
              <p:cNvPr id="8" name="Google Shape;181;p10">
                <a:extLst>
                  <a:ext uri="{FF2B5EF4-FFF2-40B4-BE49-F238E27FC236}">
                    <a16:creationId xmlns:a16="http://schemas.microsoft.com/office/drawing/2014/main" id="{E1404F3C-C69A-56D4-AFAC-3258D8163D71}"/>
                  </a:ext>
                </a:extLst>
              </p:cNvPr>
              <p:cNvSpPr txBox="1"/>
              <p:nvPr/>
            </p:nvSpPr>
            <p:spPr>
              <a:xfrm>
                <a:off x="2190223" y="615204"/>
                <a:ext cx="3617017" cy="180850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200"/>
                  <a:buFont typeface="Montserrat SemiBold"/>
                  <a:buNone/>
                </a:pPr>
                <a:endParaRPr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1" name="Google Shape;184;p10">
                <a:extLst>
                  <a:ext uri="{FF2B5EF4-FFF2-40B4-BE49-F238E27FC236}">
                    <a16:creationId xmlns:a16="http://schemas.microsoft.com/office/drawing/2014/main" id="{52D33C68-16A9-D823-C685-2F8D640A92CD}"/>
                  </a:ext>
                </a:extLst>
              </p:cNvPr>
              <p:cNvSpPr/>
              <p:nvPr/>
            </p:nvSpPr>
            <p:spPr>
              <a:xfrm>
                <a:off x="4378519" y="3183286"/>
                <a:ext cx="3617017" cy="1808508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83;p10">
                <a:extLst>
                  <a:ext uri="{FF2B5EF4-FFF2-40B4-BE49-F238E27FC236}">
                    <a16:creationId xmlns:a16="http://schemas.microsoft.com/office/drawing/2014/main" id="{33AB6E49-291B-3C3C-B16D-755E0DC80209}"/>
                  </a:ext>
                </a:extLst>
              </p:cNvPr>
              <p:cNvSpPr txBox="1"/>
              <p:nvPr/>
            </p:nvSpPr>
            <p:spPr>
              <a:xfrm>
                <a:off x="-1331847" y="4702432"/>
                <a:ext cx="3617017" cy="1808508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spcFirstLastPara="1" wrap="square" lIns="13950" tIns="13950" rIns="13950" bIns="13950" anchor="ctr" anchorCtr="0">
                <a:noAutofit/>
              </a:bodyPr>
              <a:lstStyle/>
              <a:p>
                <a:pPr marL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200"/>
                  <a:buFont typeface="Arial"/>
                  <a:buNone/>
                </a:pPr>
                <a:endParaRPr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9" name="Google Shape;182;p10">
                <a:extLst>
                  <a:ext uri="{FF2B5EF4-FFF2-40B4-BE49-F238E27FC236}">
                    <a16:creationId xmlns:a16="http://schemas.microsoft.com/office/drawing/2014/main" id="{92CE673C-5DB1-E570-CDF9-7C4AA7348ADA}"/>
                  </a:ext>
                </a:extLst>
              </p:cNvPr>
              <p:cNvSpPr/>
              <p:nvPr/>
            </p:nvSpPr>
            <p:spPr>
              <a:xfrm>
                <a:off x="1928" y="3183286"/>
                <a:ext cx="3617017" cy="1808508"/>
              </a:xfrm>
              <a:prstGeom prst="roundRect">
                <a:avLst/>
              </a:prstGeom>
              <a:solidFill>
                <a:schemeClr val="accent5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" name="Google Shape;181;p10">
              <a:extLst>
                <a:ext uri="{FF2B5EF4-FFF2-40B4-BE49-F238E27FC236}">
                  <a16:creationId xmlns:a16="http://schemas.microsoft.com/office/drawing/2014/main" id="{F8E0879A-7192-7687-7D94-3D571405C176}"/>
                </a:ext>
              </a:extLst>
            </p:cNvPr>
            <p:cNvSpPr txBox="1"/>
            <p:nvPr/>
          </p:nvSpPr>
          <p:spPr>
            <a:xfrm>
              <a:off x="4599686" y="1427362"/>
              <a:ext cx="3617017" cy="1808508"/>
            </a:xfrm>
            <a:prstGeom prst="roundRect">
              <a:avLst/>
            </a:prstGeom>
            <a:solidFill>
              <a:schemeClr val="bg1">
                <a:alpha val="90282"/>
              </a:schemeClr>
            </a:solidFill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endParaRPr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17" name="Google Shape;181;p10">
              <a:extLst>
                <a:ext uri="{FF2B5EF4-FFF2-40B4-BE49-F238E27FC236}">
                  <a16:creationId xmlns:a16="http://schemas.microsoft.com/office/drawing/2014/main" id="{A94C6F61-BA01-A072-9E5E-9C0E6266B498}"/>
                </a:ext>
              </a:extLst>
            </p:cNvPr>
            <p:cNvSpPr txBox="1"/>
            <p:nvPr/>
          </p:nvSpPr>
          <p:spPr>
            <a:xfrm>
              <a:off x="4525304" y="1360542"/>
              <a:ext cx="3617017" cy="1808508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13950" tIns="13950" rIns="13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r>
                <a:rPr lang="ko-KR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약점:</a:t>
              </a:r>
              <a:r>
                <a:rPr lang="ko-KR" altLang="en-US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 </a:t>
              </a:r>
              <a:endParaRPr lang="en-US" altLang="ko-KR"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r>
                <a:rPr lang="ko-KR" altLang="en-US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웹 서비스 전반의 비즈니스 로직 </a:t>
              </a:r>
              <a:endParaRPr lang="en-US" altLang="ko-KR"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Montserrat SemiBold"/>
                <a:buNone/>
              </a:pPr>
              <a:r>
                <a:rPr lang="ko-KR" altLang="en-US" sz="17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설계 및 구현 능력 부족</a:t>
              </a:r>
              <a:endParaRPr sz="1700" b="1" dirty="0">
                <a:latin typeface="Malgun Gothic" panose="020B0503020000020004" pitchFamily="34" charset="-127"/>
                <a:ea typeface="Malgun Gothic" panose="020B0503020000020004" pitchFamily="34" charset="-127"/>
                <a:cs typeface="Montserrat SemiBold"/>
                <a:sym typeface="Montserrat SemiBold"/>
              </a:endParaRPr>
            </a:p>
          </p:txBody>
        </p:sp>
        <p:sp>
          <p:nvSpPr>
            <p:cNvPr id="19" name="Google Shape;182;p10">
              <a:extLst>
                <a:ext uri="{FF2B5EF4-FFF2-40B4-BE49-F238E27FC236}">
                  <a16:creationId xmlns:a16="http://schemas.microsoft.com/office/drawing/2014/main" id="{25347591-2BC5-30E1-03E1-E461235C9AF8}"/>
                </a:ext>
              </a:extLst>
            </p:cNvPr>
            <p:cNvSpPr/>
            <p:nvPr/>
          </p:nvSpPr>
          <p:spPr>
            <a:xfrm>
              <a:off x="2258991" y="3843044"/>
              <a:ext cx="3617017" cy="1808508"/>
            </a:xfrm>
            <a:prstGeom prst="round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2;p10">
              <a:extLst>
                <a:ext uri="{FF2B5EF4-FFF2-40B4-BE49-F238E27FC236}">
                  <a16:creationId xmlns:a16="http://schemas.microsoft.com/office/drawing/2014/main" id="{32C5C0E5-9988-EE28-4416-124CD628126D}"/>
                </a:ext>
              </a:extLst>
            </p:cNvPr>
            <p:cNvSpPr/>
            <p:nvPr/>
          </p:nvSpPr>
          <p:spPr>
            <a:xfrm>
              <a:off x="2411391" y="3995444"/>
              <a:ext cx="3617017" cy="180850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23" name="Google Shape;182;p10">
              <a:extLst>
                <a:ext uri="{FF2B5EF4-FFF2-40B4-BE49-F238E27FC236}">
                  <a16:creationId xmlns:a16="http://schemas.microsoft.com/office/drawing/2014/main" id="{55CFCEAD-3DBA-299E-60A9-EFE34611E771}"/>
                </a:ext>
              </a:extLst>
            </p:cNvPr>
            <p:cNvSpPr/>
            <p:nvPr/>
          </p:nvSpPr>
          <p:spPr>
            <a:xfrm>
              <a:off x="2258991" y="3843044"/>
              <a:ext cx="3617017" cy="1808508"/>
            </a:xfrm>
            <a:prstGeom prst="round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Montserrat SemiBold"/>
                  <a:sym typeface="Montserrat SemiBold"/>
                </a:rPr>
                <a:t>개발 과정 및 문제해결 내용을 일일 개발 일지에 작성하여 나만의 개발 데이터 쌓기</a:t>
              </a:r>
            </a:p>
          </p:txBody>
        </p:sp>
        <p:sp>
          <p:nvSpPr>
            <p:cNvPr id="24" name="Google Shape;184;p10">
              <a:extLst>
                <a:ext uri="{FF2B5EF4-FFF2-40B4-BE49-F238E27FC236}">
                  <a16:creationId xmlns:a16="http://schemas.microsoft.com/office/drawing/2014/main" id="{4182051A-3F9C-312A-9AEE-43EFCAAFB901}"/>
                </a:ext>
              </a:extLst>
            </p:cNvPr>
            <p:cNvSpPr/>
            <p:nvPr/>
          </p:nvSpPr>
          <p:spPr>
            <a:xfrm>
              <a:off x="6787982" y="3995444"/>
              <a:ext cx="3617017" cy="180850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84;p10">
              <a:extLst>
                <a:ext uri="{FF2B5EF4-FFF2-40B4-BE49-F238E27FC236}">
                  <a16:creationId xmlns:a16="http://schemas.microsoft.com/office/drawing/2014/main" id="{7ACEB63A-2783-322E-646B-26AC1744B999}"/>
                </a:ext>
              </a:extLst>
            </p:cNvPr>
            <p:cNvSpPr/>
            <p:nvPr/>
          </p:nvSpPr>
          <p:spPr>
            <a:xfrm>
              <a:off x="6787982" y="3884197"/>
              <a:ext cx="3769417" cy="1808508"/>
            </a:xfrm>
            <a:prstGeom prst="round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alt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sym typeface="Montserrat SemiBold"/>
                </a:rPr>
                <a:t>MSA</a:t>
              </a: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sym typeface="Montserrat SemiBold"/>
                </a:rPr>
                <a:t> 아키텍처 구조에서 </a:t>
              </a:r>
              <a:r>
                <a:rPr lang="en-US" alt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sym typeface="Montserrat SemiBold"/>
                </a:rPr>
                <a:t>Spring Security</a:t>
              </a:r>
              <a:r>
                <a:rPr lang="ko-KR" altLang="en-US" sz="1400" b="1" dirty="0" err="1">
                  <a:latin typeface="Malgun Gothic" panose="020B0503020000020004" pitchFamily="34" charset="-127"/>
                  <a:ea typeface="Malgun Gothic" panose="020B0503020000020004" pitchFamily="34" charset="-127"/>
                  <a:sym typeface="Montserrat SemiBold"/>
                </a:rPr>
                <a:t>를</a:t>
              </a: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sym typeface="Montserrat SemiBold"/>
                </a:rPr>
                <a:t> 이용한 </a:t>
              </a:r>
              <a:r>
                <a:rPr lang="en-US" altLang="ko-KR" sz="1400" b="1" dirty="0">
                  <a:latin typeface="Malgun Gothic" panose="020B0503020000020004" pitchFamily="34" charset="-127"/>
                  <a:ea typeface="Malgun Gothic" panose="020B0503020000020004" pitchFamily="34" charset="-127"/>
                  <a:sym typeface="Montserrat SemiBold"/>
                </a:rPr>
                <a:t>Access Token + Refresh Token</a:t>
              </a:r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sym typeface="Montserrat SemiBold"/>
                </a:rPr>
                <a:t> 인증 기능 설계부터 </a:t>
              </a:r>
              <a:endPara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  <a:sym typeface="Montserrat SemiBold"/>
              </a:endParaRPr>
            </a:p>
            <a:p>
              <a:r>
                <a:rPr lang="ko-KR" altLang="en-US" sz="1400" b="1" dirty="0">
                  <a:latin typeface="Malgun Gothic" panose="020B0503020000020004" pitchFamily="34" charset="-127"/>
                  <a:ea typeface="Malgun Gothic" panose="020B0503020000020004" pitchFamily="34" charset="-127"/>
                  <a:sym typeface="Montserrat SemiBold"/>
                </a:rPr>
                <a:t>구현까지 직접 해보기</a:t>
              </a:r>
              <a:endParaRPr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  <a:sym typeface="Montserrat SemiBold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4D2FA0-847E-37B4-4FD2-4D49918D3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298614"/>
              </p:ext>
            </p:extLst>
          </p:nvPr>
        </p:nvGraphicFramePr>
        <p:xfrm>
          <a:off x="7893678" y="1992659"/>
          <a:ext cx="4166386" cy="3857669"/>
        </p:xfrm>
        <a:graphic>
          <a:graphicData uri="http://schemas.openxmlformats.org/drawingml/2006/table">
            <a:tbl>
              <a:tblPr/>
              <a:tblGrid>
                <a:gridCol w="3516862">
                  <a:extLst>
                    <a:ext uri="{9D8B030D-6E8A-4147-A177-3AD203B41FA5}">
                      <a16:colId xmlns:a16="http://schemas.microsoft.com/office/drawing/2014/main" val="274672556"/>
                    </a:ext>
                  </a:extLst>
                </a:gridCol>
                <a:gridCol w="649524">
                  <a:extLst>
                    <a:ext uri="{9D8B030D-6E8A-4147-A177-3AD203B41FA5}">
                      <a16:colId xmlns:a16="http://schemas.microsoft.com/office/drawing/2014/main" val="61525966"/>
                    </a:ext>
                  </a:extLst>
                </a:gridCol>
              </a:tblGrid>
              <a:tr h="53350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주제</a:t>
                      </a:r>
                      <a:endParaRPr lang="ko-KR" alt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상황</a:t>
                      </a:r>
                      <a:endParaRPr lang="ko-KR" alt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085523"/>
                  </a:ext>
                </a:extLst>
              </a:tr>
              <a:tr h="38082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 아키텍처 설계</a:t>
                      </a:r>
                      <a:r>
                        <a:rPr lang="en-US" altLang="ko-KR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(~1/13)</a:t>
                      </a:r>
                      <a:endParaRPr lang="ko-KR" alt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221837"/>
                  </a:ext>
                </a:extLst>
              </a:tr>
              <a:tr h="558007"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인증 클래스 다이어그램 설계</a:t>
                      </a: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ERD </a:t>
                      </a: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설계</a:t>
                      </a: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endParaRPr lang="en-US" sz="1500" b="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52561"/>
                  </a:ext>
                </a:extLst>
              </a:tr>
              <a:tr h="323514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 API </a:t>
                      </a: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기능 명세 </a:t>
                      </a:r>
                      <a:r>
                        <a:rPr lang="en-US" altLang="ko-KR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(~1/13)</a:t>
                      </a:r>
                      <a:endParaRPr lang="ko-KR" alt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702333"/>
                  </a:ext>
                </a:extLst>
              </a:tr>
              <a:tr h="533506"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시스템 흐름도 작성 </a:t>
                      </a:r>
                      <a:endParaRPr lang="ko-KR" altLang="en-US" sz="1500" b="0" i="0" u="none" strike="noStrike" dirty="0">
                        <a:solidFill>
                          <a:srgbClr val="3A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인증</a:t>
                      </a:r>
                      <a:r>
                        <a:rPr lang="en-US" sz="1500" b="0" i="0" u="none" strike="noStrike" dirty="0" err="1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Api</a:t>
                      </a:r>
                      <a:r>
                        <a:rPr 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 </a:t>
                      </a: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기능 명세</a:t>
                      </a: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sz="1500" b="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82935"/>
                  </a:ext>
                </a:extLst>
              </a:tr>
              <a:tr h="32455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인증</a:t>
                      </a:r>
                      <a:r>
                        <a:rPr lang="en-US" sz="1500" b="0" i="0" u="none" strike="noStrike" dirty="0" err="1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Api</a:t>
                      </a: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 </a:t>
                      </a:r>
                      <a:r>
                        <a:rPr 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(~1/20)</a:t>
                      </a:r>
                      <a:endParaRPr 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ko-Kore-KR" alt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591909"/>
                  </a:ext>
                </a:extLst>
              </a:tr>
              <a:tr h="1077408"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JWT </a:t>
                      </a: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토큰 인증 기능</a:t>
                      </a: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로그인 인증 요청 테스트</a:t>
                      </a:r>
                      <a:r>
                        <a:rPr lang="en-US" altLang="ko-KR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(</a:t>
                      </a:r>
                      <a:r>
                        <a:rPr 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with </a:t>
                      </a: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오세환</a:t>
                      </a: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rgbClr val="3A3838"/>
                          </a:solidFill>
                          <a:effectLst/>
                          <a:latin typeface="Montserrat" pitchFamily="2" charset="0"/>
                        </a:rPr>
                        <a:t>로그아웃</a:t>
                      </a:r>
                      <a:endParaRPr lang="ko-KR" altLang="en-US" sz="1500" b="0" i="0" u="none" strike="noStrike" dirty="0">
                        <a:solidFill>
                          <a:srgbClr val="3A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△</a:t>
                      </a:r>
                      <a:endParaRPr lang="en-US" sz="1500" b="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en-US" sz="1500" b="0" dirty="0">
                        <a:effectLst/>
                      </a:endParaRPr>
                    </a:p>
                  </a:txBody>
                  <a:tcPr marL="61791" marR="61791" marT="61791" marB="6179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933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27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Words>829</Words>
  <Application>Microsoft Macintosh PowerPoint</Application>
  <PresentationFormat>와이드스크린</PresentationFormat>
  <Paragraphs>297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마루 부리 Beta</vt:lpstr>
      <vt:lpstr>Apple SD Gothic Neo</vt:lpstr>
      <vt:lpstr>Malgun Gothic</vt:lpstr>
      <vt:lpstr>MS Gothic</vt:lpstr>
      <vt:lpstr>Arial</vt:lpstr>
      <vt:lpstr>Calibri</vt:lpstr>
      <vt:lpstr>Helvetica</vt:lpstr>
      <vt:lpstr>Montserrat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DongHunKim</cp:lastModifiedBy>
  <cp:revision>38</cp:revision>
  <dcterms:created xsi:type="dcterms:W3CDTF">2021-01-03T01:18:04Z</dcterms:created>
  <dcterms:modified xsi:type="dcterms:W3CDTF">2023-01-18T12:35:44Z</dcterms:modified>
</cp:coreProperties>
</file>